
<file path=[Content_Types].xml><?xml version="1.0" encoding="utf-8"?>
<Types xmlns="http://schemas.openxmlformats.org/package/2006/content-types">
  <Default Extension="png" ContentType="image/png"/>
  <Default Extension="jpeg" ContentType="image/jpeg"/>
  <Default Extension="mov" ContentType="video/quicktime"/>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8"/>
  </p:notesMasterIdLst>
  <p:sldIdLst>
    <p:sldId id="257" r:id="rId2"/>
    <p:sldId id="259" r:id="rId3"/>
    <p:sldId id="273" r:id="rId4"/>
    <p:sldId id="274" r:id="rId5"/>
    <p:sldId id="262" r:id="rId6"/>
    <p:sldId id="263" r:id="rId7"/>
    <p:sldId id="266" r:id="rId8"/>
    <p:sldId id="264" r:id="rId9"/>
    <p:sldId id="270" r:id="rId10"/>
    <p:sldId id="258" r:id="rId11"/>
    <p:sldId id="271" r:id="rId12"/>
    <p:sldId id="272" r:id="rId13"/>
    <p:sldId id="267" r:id="rId14"/>
    <p:sldId id="275" r:id="rId15"/>
    <p:sldId id="276" r:id="rId16"/>
    <p:sldId id="277" r:id="rId17"/>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82494" autoAdjust="0"/>
  </p:normalViewPr>
  <p:slideViewPr>
    <p:cSldViewPr snapToGrid="0" showGuides="1">
      <p:cViewPr varScale="1">
        <p:scale>
          <a:sx n="71" d="100"/>
          <a:sy n="71" d="100"/>
        </p:scale>
        <p:origin x="1109" y="6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3" Type="http://schemas.openxmlformats.org/officeDocument/2006/relationships/slide" Target="slides/slide2.xml"/><Relationship Id="rId21"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10" Type="http://schemas.openxmlformats.org/officeDocument/2006/relationships/slide" Target="slides/slide9.xml"/><Relationship Id="rId19"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8000F0D-7FAF-42FB-B7E9-F38806CB9909}" type="datetimeFigureOut">
              <a:rPr lang="en-US" smtClean="0"/>
              <a:t>5/3/2018</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3FB6A49-8B98-4F67-AD6A-8DD1EAE471A9}" type="slidenum">
              <a:rPr lang="en-US" smtClean="0"/>
              <a:t>‹#›</a:t>
            </a:fld>
            <a:endParaRPr lang="en-US"/>
          </a:p>
        </p:txBody>
      </p:sp>
    </p:spTree>
    <p:extLst>
      <p:ext uri="{BB962C8B-B14F-4D97-AF65-F5344CB8AC3E}">
        <p14:creationId xmlns:p14="http://schemas.microsoft.com/office/powerpoint/2010/main" val="414715703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1</a:t>
            </a:fld>
            <a:endParaRPr lang="en-US"/>
          </a:p>
        </p:txBody>
      </p:sp>
    </p:spTree>
    <p:extLst>
      <p:ext uri="{BB962C8B-B14F-4D97-AF65-F5344CB8AC3E}">
        <p14:creationId xmlns:p14="http://schemas.microsoft.com/office/powerpoint/2010/main" val="257013245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the demo of motion planning using joints. As I mentioned we can use </a:t>
            </a:r>
            <a:r>
              <a:rPr lang="en-US" dirty="0" err="1"/>
              <a:t>riviz</a:t>
            </a:r>
            <a:r>
              <a:rPr lang="en-US" dirty="0"/>
              <a:t> to </a:t>
            </a:r>
            <a:r>
              <a:rPr lang="en-US" dirty="0" err="1"/>
              <a:t>acuire</a:t>
            </a:r>
            <a:r>
              <a:rPr lang="en-US" dirty="0"/>
              <a:t> initial position of end effector and joint status. In </a:t>
            </a:r>
            <a:r>
              <a:rPr lang="en-US" dirty="0" err="1"/>
              <a:t>rviz</a:t>
            </a:r>
            <a:r>
              <a:rPr lang="en-US" dirty="0"/>
              <a:t> we can drag the end effector to the desired position, and we can echo joint statues and control the ur5 position from command line.</a:t>
            </a:r>
          </a:p>
          <a:p>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12</a:t>
            </a:fld>
            <a:endParaRPr lang="en-US"/>
          </a:p>
        </p:txBody>
      </p:sp>
    </p:spTree>
    <p:extLst>
      <p:ext uri="{BB962C8B-B14F-4D97-AF65-F5344CB8AC3E}">
        <p14:creationId xmlns:p14="http://schemas.microsoft.com/office/powerpoint/2010/main" val="40635332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Performance</a:t>
            </a:r>
            <a:r>
              <a:rPr lang="en-US" baseline="0"/>
              <a:t> description</a:t>
            </a:r>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13</a:t>
            </a:fld>
            <a:endParaRPr lang="en-US"/>
          </a:p>
        </p:txBody>
      </p:sp>
    </p:spTree>
    <p:extLst>
      <p:ext uri="{BB962C8B-B14F-4D97-AF65-F5344CB8AC3E}">
        <p14:creationId xmlns:p14="http://schemas.microsoft.com/office/powerpoint/2010/main" val="42665185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14</a:t>
            </a:fld>
            <a:endParaRPr lang="en-US"/>
          </a:p>
        </p:txBody>
      </p:sp>
    </p:spTree>
    <p:extLst>
      <p:ext uri="{BB962C8B-B14F-4D97-AF65-F5344CB8AC3E}">
        <p14:creationId xmlns:p14="http://schemas.microsoft.com/office/powerpoint/2010/main" val="19147427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project we covered several </a:t>
            </a:r>
            <a:r>
              <a:rPr lang="en-US" dirty="0" err="1"/>
              <a:t>ros</a:t>
            </a:r>
            <a:r>
              <a:rPr lang="en-US" dirty="0"/>
              <a:t> concepts. We programmed camera detection and motion planning as separate node to improve the processing speed. We passed useful information stored in customized message  by publishers and </a:t>
            </a:r>
            <a:r>
              <a:rPr lang="en-US" dirty="0" err="1"/>
              <a:t>subcribers</a:t>
            </a:r>
            <a:r>
              <a:rPr lang="en-US" dirty="0"/>
              <a:t>. We also implemented gazebo camera plugin and vacuum gripper plugin, and we used </a:t>
            </a:r>
            <a:r>
              <a:rPr lang="en-US" dirty="0" err="1"/>
              <a:t>opencv</a:t>
            </a:r>
            <a:r>
              <a:rPr lang="en-US" dirty="0"/>
              <a:t> for image processing. the tools we used in this project are </a:t>
            </a:r>
            <a:r>
              <a:rPr lang="en-US" dirty="0" err="1"/>
              <a:t>roslaunch</a:t>
            </a:r>
            <a:r>
              <a:rPr lang="en-US" dirty="0"/>
              <a:t>, </a:t>
            </a:r>
            <a:r>
              <a:rPr lang="en-US" dirty="0" err="1"/>
              <a:t>rostopic</a:t>
            </a:r>
            <a:r>
              <a:rPr lang="en-US" dirty="0"/>
              <a:t>, </a:t>
            </a:r>
            <a:r>
              <a:rPr lang="en-US" dirty="0" err="1"/>
              <a:t>rosservice</a:t>
            </a:r>
            <a:r>
              <a:rPr lang="en-US" dirty="0"/>
              <a:t>, </a:t>
            </a:r>
            <a:r>
              <a:rPr lang="en-US" dirty="0" err="1"/>
              <a:t>rqt_graph</a:t>
            </a:r>
            <a:r>
              <a:rPr lang="en-US" dirty="0"/>
              <a:t>, and </a:t>
            </a:r>
            <a:r>
              <a:rPr lang="en-US" dirty="0" err="1"/>
              <a:t>rqt_plot</a:t>
            </a:r>
            <a:r>
              <a:rPr lang="en-US" dirty="0"/>
              <a:t>. </a:t>
            </a:r>
          </a:p>
          <a:p>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2</a:t>
            </a:fld>
            <a:endParaRPr lang="en-US"/>
          </a:p>
        </p:txBody>
      </p:sp>
    </p:spTree>
    <p:extLst>
      <p:ext uri="{BB962C8B-B14F-4D97-AF65-F5344CB8AC3E}">
        <p14:creationId xmlns:p14="http://schemas.microsoft.com/office/powerpoint/2010/main" val="234200681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is what we have done before the midterm presentation, as you can see here, we didn’t implement motion planning for tracking objects and gripper operation.</a:t>
            </a:r>
          </a:p>
        </p:txBody>
      </p:sp>
      <p:sp>
        <p:nvSpPr>
          <p:cNvPr id="4" name="Slide Number Placeholder 3"/>
          <p:cNvSpPr>
            <a:spLocks noGrp="1"/>
          </p:cNvSpPr>
          <p:nvPr>
            <p:ph type="sldNum" sz="quarter" idx="10"/>
          </p:nvPr>
        </p:nvSpPr>
        <p:spPr/>
        <p:txBody>
          <a:bodyPr/>
          <a:lstStyle/>
          <a:p>
            <a:fld id="{E3FB6A49-8B98-4F67-AD6A-8DD1EAE471A9}" type="slidenum">
              <a:rPr lang="en-US" smtClean="0"/>
              <a:t>3</a:t>
            </a:fld>
            <a:endParaRPr lang="en-US"/>
          </a:p>
        </p:txBody>
      </p:sp>
    </p:spTree>
    <p:extLst>
      <p:ext uri="{BB962C8B-B14F-4D97-AF65-F5344CB8AC3E}">
        <p14:creationId xmlns:p14="http://schemas.microsoft.com/office/powerpoint/2010/main" val="43087921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5</a:t>
            </a:fld>
            <a:endParaRPr lang="en-US"/>
          </a:p>
        </p:txBody>
      </p:sp>
    </p:spTree>
    <p:extLst>
      <p:ext uri="{BB962C8B-B14F-4D97-AF65-F5344CB8AC3E}">
        <p14:creationId xmlns:p14="http://schemas.microsoft.com/office/powerpoint/2010/main" val="306996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6</a:t>
            </a:fld>
            <a:endParaRPr lang="en-US"/>
          </a:p>
        </p:txBody>
      </p:sp>
    </p:spTree>
    <p:extLst>
      <p:ext uri="{BB962C8B-B14F-4D97-AF65-F5344CB8AC3E}">
        <p14:creationId xmlns:p14="http://schemas.microsoft.com/office/powerpoint/2010/main" val="40178171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We combine UR5 vision and motion</a:t>
            </a:r>
            <a:r>
              <a:rPr lang="en-US" baseline="0" dirty="0"/>
              <a:t> planning together to have this demo. An UR5 robot first tracks an object, after syncing up the speed with the object, the UR5 approaches the object and pick it up. Then UR5 follows predefined waypoints to deliver the object to the target area. UR5 goes back to the initial pose and tracks the next </a:t>
            </a:r>
            <a:r>
              <a:rPr lang="en-US" baseline="0" dirty="0" err="1"/>
              <a:t>obejct</a:t>
            </a:r>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7</a:t>
            </a:fld>
            <a:endParaRPr lang="en-US"/>
          </a:p>
        </p:txBody>
      </p:sp>
    </p:spTree>
    <p:extLst>
      <p:ext uri="{BB962C8B-B14F-4D97-AF65-F5344CB8AC3E}">
        <p14:creationId xmlns:p14="http://schemas.microsoft.com/office/powerpoint/2010/main" val="10533896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8</a:t>
            </a:fld>
            <a:endParaRPr lang="en-US"/>
          </a:p>
        </p:txBody>
      </p:sp>
    </p:spTree>
    <p:extLst>
      <p:ext uri="{BB962C8B-B14F-4D97-AF65-F5344CB8AC3E}">
        <p14:creationId xmlns:p14="http://schemas.microsoft.com/office/powerpoint/2010/main" val="14425143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And this project also includes following scopes…</a:t>
            </a:r>
          </a:p>
          <a:p>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10</a:t>
            </a:fld>
            <a:endParaRPr lang="en-US"/>
          </a:p>
        </p:txBody>
      </p:sp>
    </p:spTree>
    <p:extLst>
      <p:ext uri="{BB962C8B-B14F-4D97-AF65-F5344CB8AC3E}">
        <p14:creationId xmlns:p14="http://schemas.microsoft.com/office/powerpoint/2010/main" val="377714993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An</a:t>
            </a:r>
            <a:r>
              <a:rPr lang="en-US" baseline="0" dirty="0"/>
              <a:t> UR5 has 6 DOF, and it can be controlled either by specifying each joint angle, or by describing the pose of the end effector. On the left, with </a:t>
            </a:r>
            <a:r>
              <a:rPr lang="en-US" baseline="0" dirty="0" err="1"/>
              <a:t>Rviz</a:t>
            </a:r>
            <a:r>
              <a:rPr lang="en-US" baseline="0" dirty="0"/>
              <a:t> and </a:t>
            </a:r>
            <a:r>
              <a:rPr lang="en-US" baseline="0" dirty="0" err="1"/>
              <a:t>MoveIt</a:t>
            </a:r>
            <a:r>
              <a:rPr lang="en-US" baseline="0" dirty="0"/>
              <a:t>, we are able to drag the end effector around and change its orientation. An trajectory would be generated by </a:t>
            </a:r>
            <a:r>
              <a:rPr lang="en-US" baseline="0" dirty="0" err="1"/>
              <a:t>MoveIt</a:t>
            </a:r>
            <a:r>
              <a:rPr lang="en-US" baseline="0" dirty="0"/>
              <a:t> from the initial pose to the target pose given certain path planning algorithm. On the right is the Gazebo display.</a:t>
            </a:r>
            <a:endParaRPr lang="en-US" dirty="0"/>
          </a:p>
        </p:txBody>
      </p:sp>
      <p:sp>
        <p:nvSpPr>
          <p:cNvPr id="4" name="Slide Number Placeholder 3"/>
          <p:cNvSpPr>
            <a:spLocks noGrp="1"/>
          </p:cNvSpPr>
          <p:nvPr>
            <p:ph type="sldNum" sz="quarter" idx="10"/>
          </p:nvPr>
        </p:nvSpPr>
        <p:spPr/>
        <p:txBody>
          <a:bodyPr/>
          <a:lstStyle/>
          <a:p>
            <a:fld id="{E3FB6A49-8B98-4F67-AD6A-8DD1EAE471A9}" type="slidenum">
              <a:rPr lang="en-US" smtClean="0"/>
              <a:t>11</a:t>
            </a:fld>
            <a:endParaRPr lang="en-US"/>
          </a:p>
        </p:txBody>
      </p:sp>
    </p:spTree>
    <p:extLst>
      <p:ext uri="{BB962C8B-B14F-4D97-AF65-F5344CB8AC3E}">
        <p14:creationId xmlns:p14="http://schemas.microsoft.com/office/powerpoint/2010/main" val="78756081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3B48130F-8ACF-45D6-86A4-34A96C949CFA}"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107346343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313F73F8-CE9B-47F7-B9D6-DB0058721F1A}"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519153492"/>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6621A251-20C1-47E1-B3AA-84295DBBA42F}"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179861280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8F2FDBD-ED36-4DEC-A7BD-9C14E2870866}"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363714463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C43E2DDA-04B4-4A57-9605-D71B13921FB2}" type="datetime1">
              <a:rPr lang="en-US" smtClean="0"/>
              <a:t>5/3/2018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222051247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D783EA49-B990-4514-BE8A-C1DF47650CDA}" type="datetime1">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251406019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9B030EA3-C680-4135-9160-359495D63666}" type="datetime1">
              <a:rPr lang="en-US" smtClean="0"/>
              <a:t>5/3/2018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25099131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7AE2FA15-697B-4E5E-8B6B-350C24558A96}" type="datetime1">
              <a:rPr lang="en-US" smtClean="0"/>
              <a:t>5/3/2018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3710638330"/>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DFD5753-2C96-41EE-A7D4-29B8B43F6A34}" type="datetime1">
              <a:rPr lang="en-US" smtClean="0"/>
              <a:t>5/3/2018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399442680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C6D9FE97-E3C3-4C80-AEDF-45D7098C90E7}" type="datetime1">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114991652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DF993294-8354-4327-91FC-249B6A0FCAFD}" type="datetime1">
              <a:rPr lang="en-US" smtClean="0"/>
              <a:t>5/3/2018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4CE24B5E-4141-4771-81FC-2DD433FEA67D}" type="slidenum">
              <a:rPr lang="en-US" smtClean="0"/>
              <a:t>‹#›</a:t>
            </a:fld>
            <a:endParaRPr lang="en-US"/>
          </a:p>
        </p:txBody>
      </p:sp>
    </p:spTree>
    <p:extLst>
      <p:ext uri="{BB962C8B-B14F-4D97-AF65-F5344CB8AC3E}">
        <p14:creationId xmlns:p14="http://schemas.microsoft.com/office/powerpoint/2010/main" val="277638921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8BA94B6-AA69-4F38-AC79-59030D1D8045}" type="datetime1">
              <a:rPr lang="en-US" smtClean="0"/>
              <a:t>5/3/2018</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4CE24B5E-4141-4771-81FC-2DD433FEA67D}" type="slidenum">
              <a:rPr lang="en-US" smtClean="0"/>
              <a:t>‹#›</a:t>
            </a:fld>
            <a:endParaRPr lang="en-US"/>
          </a:p>
        </p:txBody>
      </p:sp>
    </p:spTree>
    <p:extLst>
      <p:ext uri="{BB962C8B-B14F-4D97-AF65-F5344CB8AC3E}">
        <p14:creationId xmlns:p14="http://schemas.microsoft.com/office/powerpoint/2010/main" val="248128034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jpe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4.mp4"/><Relationship Id="rId1" Type="http://schemas.microsoft.com/office/2007/relationships/media" Target="../media/media4.mp4"/><Relationship Id="rId5" Type="http://schemas.openxmlformats.org/officeDocument/2006/relationships/image" Target="../media/image25.png"/><Relationship Id="rId4" Type="http://schemas.openxmlformats.org/officeDocument/2006/relationships/notesSlide" Target="../notesSlides/notesSlide9.xml"/></Relationships>
</file>

<file path=ppt/slides/_rels/slide1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5.mov"/><Relationship Id="rId1" Type="http://schemas.microsoft.com/office/2007/relationships/media" Target="../media/media5.mov"/><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10.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6.mp4"/><Relationship Id="rId1" Type="http://schemas.microsoft.com/office/2007/relationships/media" Target="../media/media6.mp4"/><Relationship Id="rId5" Type="http://schemas.openxmlformats.org/officeDocument/2006/relationships/image" Target="../media/image28.png"/><Relationship Id="rId4" Type="http://schemas.openxmlformats.org/officeDocument/2006/relationships/notesSlide" Target="../notesSlides/notesSlide11.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3.mp4"/><Relationship Id="rId7" Type="http://schemas.openxmlformats.org/officeDocument/2006/relationships/image" Target="../media/image14.png"/><Relationship Id="rId2" Type="http://schemas.openxmlformats.org/officeDocument/2006/relationships/video" Target="../media/media6.mp4"/><Relationship Id="rId1" Type="http://schemas.microsoft.com/office/2007/relationships/media" Target="../media/media6.mp4"/><Relationship Id="rId6" Type="http://schemas.openxmlformats.org/officeDocument/2006/relationships/image" Target="../media/image28.png"/><Relationship Id="rId5" Type="http://schemas.openxmlformats.org/officeDocument/2006/relationships/slideLayout" Target="../slideLayouts/slideLayout2.xml"/><Relationship Id="rId4" Type="http://schemas.openxmlformats.org/officeDocument/2006/relationships/video" Target="../media/media3.mp4"/></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7.png"/><Relationship Id="rId4"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slideLayout" Target="../slideLayouts/slideLayout2.xml"/><Relationship Id="rId7" Type="http://schemas.openxmlformats.org/officeDocument/2006/relationships/image" Target="../media/image10.png"/><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14.png"/><Relationship Id="rId4" Type="http://schemas.openxmlformats.org/officeDocument/2006/relationships/notesSlide" Target="../notesSlides/notesSlide6.xml"/></Relationships>
</file>

<file path=ppt/slides/_rels/slide8.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9.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image" Target="../media/image18.png"/><Relationship Id="rId7" Type="http://schemas.openxmlformats.org/officeDocument/2006/relationships/image" Target="../media/image22.png"/><Relationship Id="rId2" Type="http://schemas.openxmlformats.org/officeDocument/2006/relationships/image" Target="../media/image17.jpe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a:picLocks noChangeAspect="1"/>
          </p:cNvPicPr>
          <p:nvPr/>
        </p:nvPicPr>
        <p:blipFill rotWithShape="1">
          <a:blip r:embed="rId3" cstate="print">
            <a:extLst>
              <a:ext uri="{28A0092B-C50C-407E-A947-70E740481C1C}">
                <a14:useLocalDpi xmlns:a14="http://schemas.microsoft.com/office/drawing/2010/main" val="0"/>
              </a:ext>
            </a:extLst>
          </a:blip>
          <a:srcRect l="30749" r="21818"/>
          <a:stretch/>
        </p:blipFill>
        <p:spPr>
          <a:xfrm>
            <a:off x="9111071" y="3624942"/>
            <a:ext cx="1742257" cy="2644548"/>
          </a:xfrm>
          <a:prstGeom prst="rect">
            <a:avLst/>
          </a:prstGeom>
        </p:spPr>
      </p:pic>
      <p:sp>
        <p:nvSpPr>
          <p:cNvPr id="2" name="Title 1"/>
          <p:cNvSpPr>
            <a:spLocks noGrp="1"/>
          </p:cNvSpPr>
          <p:nvPr>
            <p:ph type="title"/>
          </p:nvPr>
        </p:nvSpPr>
        <p:spPr>
          <a:xfrm>
            <a:off x="838200" y="2065564"/>
            <a:ext cx="10515600" cy="1912547"/>
          </a:xfrm>
        </p:spPr>
        <p:txBody>
          <a:bodyPr/>
          <a:lstStyle/>
          <a:p>
            <a:r>
              <a:rPr lang="en-US" b="1" dirty="0"/>
              <a:t>ROS &amp; Gazebo design of an assembly line for assembling road reflectors—parts pick </a:t>
            </a:r>
            <a:r>
              <a:rPr lang="en-US" b="1"/>
              <a:t>&amp; place</a:t>
            </a:r>
            <a:endParaRPr lang="en-US" dirty="0"/>
          </a:p>
        </p:txBody>
      </p:sp>
      <p:sp>
        <p:nvSpPr>
          <p:cNvPr id="3" name="Content Placeholder 2"/>
          <p:cNvSpPr>
            <a:spLocks noGrp="1"/>
          </p:cNvSpPr>
          <p:nvPr>
            <p:ph idx="1"/>
          </p:nvPr>
        </p:nvSpPr>
        <p:spPr>
          <a:xfrm>
            <a:off x="838200" y="4626203"/>
            <a:ext cx="10515600" cy="2747963"/>
          </a:xfrm>
        </p:spPr>
        <p:txBody>
          <a:bodyPr/>
          <a:lstStyle/>
          <a:p>
            <a:pPr marL="0" indent="0" algn="ctr">
              <a:buNone/>
            </a:pPr>
            <a:r>
              <a:rPr lang="en-US" dirty="0"/>
              <a:t>Li Huang and </a:t>
            </a:r>
            <a:r>
              <a:rPr lang="en-US" dirty="0" err="1"/>
              <a:t>Haoran</a:t>
            </a:r>
            <a:r>
              <a:rPr lang="en-US" dirty="0"/>
              <a:t> Zhao</a:t>
            </a:r>
          </a:p>
        </p:txBody>
      </p:sp>
      <p:sp>
        <p:nvSpPr>
          <p:cNvPr id="4" name="Slide Number Placeholder 3"/>
          <p:cNvSpPr>
            <a:spLocks noGrp="1"/>
          </p:cNvSpPr>
          <p:nvPr>
            <p:ph type="sldNum" sz="quarter" idx="12"/>
          </p:nvPr>
        </p:nvSpPr>
        <p:spPr/>
        <p:txBody>
          <a:bodyPr/>
          <a:lstStyle/>
          <a:p>
            <a:fld id="{4CE24B5E-4141-4771-81FC-2DD433FEA67D}" type="slidenum">
              <a:rPr lang="en-US" smtClean="0"/>
              <a:t>1</a:t>
            </a:fld>
            <a:endParaRPr lang="en-US"/>
          </a:p>
        </p:txBody>
      </p:sp>
      <p:pic>
        <p:nvPicPr>
          <p:cNvPr id="5" name="Picture 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838200" y="508872"/>
            <a:ext cx="3225397" cy="926984"/>
          </a:xfrm>
          <a:prstGeom prst="rect">
            <a:avLst/>
          </a:prstGeom>
        </p:spPr>
      </p:pic>
      <p:pic>
        <p:nvPicPr>
          <p:cNvPr id="6" name="Picture 5"/>
          <p:cNvPicPr>
            <a:picLocks noChangeAspect="1"/>
          </p:cNvPicPr>
          <p:nvPr/>
        </p:nvPicPr>
        <p:blipFill rotWithShape="1">
          <a:blip r:embed="rId5">
            <a:extLst>
              <a:ext uri="{28A0092B-C50C-407E-A947-70E740481C1C}">
                <a14:useLocalDpi xmlns:a14="http://schemas.microsoft.com/office/drawing/2010/main" val="0"/>
              </a:ext>
            </a:extLst>
          </a:blip>
          <a:srcRect b="12193"/>
          <a:stretch/>
        </p:blipFill>
        <p:spPr>
          <a:xfrm>
            <a:off x="6009665" y="321836"/>
            <a:ext cx="1132689" cy="1428950"/>
          </a:xfrm>
          <a:prstGeom prst="rect">
            <a:avLst/>
          </a:prstGeom>
        </p:spPr>
      </p:pic>
      <p:pic>
        <p:nvPicPr>
          <p:cNvPr id="8" name="Picture 7"/>
          <p:cNvPicPr>
            <a:picLocks noChangeAspect="1"/>
          </p:cNvPicPr>
          <p:nvPr/>
        </p:nvPicPr>
        <p:blipFill rotWithShape="1">
          <a:blip r:embed="rId6" cstate="print">
            <a:extLst>
              <a:ext uri="{28A0092B-C50C-407E-A947-70E740481C1C}">
                <a14:useLocalDpi xmlns:a14="http://schemas.microsoft.com/office/drawing/2010/main" val="0"/>
              </a:ext>
            </a:extLst>
          </a:blip>
          <a:srcRect t="19542" b="21224"/>
          <a:stretch/>
        </p:blipFill>
        <p:spPr>
          <a:xfrm>
            <a:off x="8679941" y="592111"/>
            <a:ext cx="2673859" cy="739478"/>
          </a:xfrm>
          <a:prstGeom prst="rect">
            <a:avLst/>
          </a:prstGeom>
        </p:spPr>
      </p:pic>
      <p:pic>
        <p:nvPicPr>
          <p:cNvPr id="9" name="Picture 8"/>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576006" y="456592"/>
            <a:ext cx="820446" cy="1010516"/>
          </a:xfrm>
          <a:prstGeom prst="rect">
            <a:avLst/>
          </a:prstGeom>
        </p:spPr>
      </p:pic>
      <p:pic>
        <p:nvPicPr>
          <p:cNvPr id="10" name="Picture 9"/>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337872" y="508872"/>
            <a:ext cx="1238141" cy="905957"/>
          </a:xfrm>
          <a:prstGeom prst="rect">
            <a:avLst/>
          </a:prstGeom>
        </p:spPr>
      </p:pic>
    </p:spTree>
    <p:extLst>
      <p:ext uri="{BB962C8B-B14F-4D97-AF65-F5344CB8AC3E}">
        <p14:creationId xmlns:p14="http://schemas.microsoft.com/office/powerpoint/2010/main" val="105639378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10</a:t>
            </a:fld>
            <a:endParaRPr lang="en-US"/>
          </a:p>
        </p:txBody>
      </p:sp>
      <p:pic>
        <p:nvPicPr>
          <p:cNvPr id="10" name="Picture 9">
            <a:extLst>
              <a:ext uri="{FF2B5EF4-FFF2-40B4-BE49-F238E27FC236}">
                <a16:creationId xmlns:a16="http://schemas.microsoft.com/office/drawing/2014/main" id="{1803B6F3-EB82-4B25-B07D-D821913ACCD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4545" y="1189461"/>
            <a:ext cx="12095181" cy="4984009"/>
          </a:xfrm>
          <a:prstGeom prst="rect">
            <a:avLst/>
          </a:prstGeom>
        </p:spPr>
      </p:pic>
      <p:sp>
        <p:nvSpPr>
          <p:cNvPr id="11" name="Title 1">
            <a:extLst>
              <a:ext uri="{FF2B5EF4-FFF2-40B4-BE49-F238E27FC236}">
                <a16:creationId xmlns:a16="http://schemas.microsoft.com/office/drawing/2014/main" id="{807BF9A2-8C7A-441A-9C1D-691243988F54}"/>
              </a:ext>
            </a:extLst>
          </p:cNvPr>
          <p:cNvSpPr txBox="1">
            <a:spLocks/>
          </p:cNvSpPr>
          <p:nvPr/>
        </p:nvSpPr>
        <p:spPr>
          <a:xfrm>
            <a:off x="149711" y="72901"/>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UR3 hardware implementation solution plan </a:t>
            </a:r>
          </a:p>
        </p:txBody>
      </p:sp>
    </p:spTree>
    <p:extLst>
      <p:ext uri="{BB962C8B-B14F-4D97-AF65-F5344CB8AC3E}">
        <p14:creationId xmlns:p14="http://schemas.microsoft.com/office/powerpoint/2010/main" val="292028923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11</a:t>
            </a:fld>
            <a:endParaRPr lang="en-US"/>
          </a:p>
        </p:txBody>
      </p:sp>
      <p:sp>
        <p:nvSpPr>
          <p:cNvPr id="11" name="Title 1"/>
          <p:cNvSpPr txBox="1">
            <a:spLocks/>
          </p:cNvSpPr>
          <p:nvPr/>
        </p:nvSpPr>
        <p:spPr>
          <a:xfrm>
            <a:off x="655320" y="300580"/>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Object detection (OpenCV)</a:t>
            </a:r>
          </a:p>
        </p:txBody>
      </p:sp>
      <p:pic>
        <p:nvPicPr>
          <p:cNvPr id="17" name="ezgif.com-video-to-mp4 (3)">
            <a:hlinkClick r:id="" action="ppaction://media"/>
            <a:extLst>
              <a:ext uri="{FF2B5EF4-FFF2-40B4-BE49-F238E27FC236}">
                <a16:creationId xmlns:a16="http://schemas.microsoft.com/office/drawing/2014/main" id="{19A79EDB-3444-42E1-A6DA-A752B716A964}"/>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0651" b="20523"/>
          <a:stretch/>
        </p:blipFill>
        <p:spPr>
          <a:xfrm>
            <a:off x="0" y="1922735"/>
            <a:ext cx="12192000" cy="4034238"/>
          </a:xfrm>
          <a:prstGeom prst="rect">
            <a:avLst/>
          </a:prstGeom>
        </p:spPr>
      </p:pic>
      <p:sp>
        <p:nvSpPr>
          <p:cNvPr id="18" name="TextBox 17">
            <a:extLst>
              <a:ext uri="{FF2B5EF4-FFF2-40B4-BE49-F238E27FC236}">
                <a16:creationId xmlns:a16="http://schemas.microsoft.com/office/drawing/2014/main" id="{35415D9D-7461-4052-B4E1-85C6004863B8}"/>
              </a:ext>
            </a:extLst>
          </p:cNvPr>
          <p:cNvSpPr txBox="1"/>
          <p:nvPr/>
        </p:nvSpPr>
        <p:spPr>
          <a:xfrm>
            <a:off x="8610600" y="1305794"/>
            <a:ext cx="1977593" cy="461665"/>
          </a:xfrm>
          <a:prstGeom prst="rect">
            <a:avLst/>
          </a:prstGeom>
          <a:noFill/>
        </p:spPr>
        <p:txBody>
          <a:bodyPr wrap="none" rtlCol="0">
            <a:spAutoFit/>
          </a:bodyPr>
          <a:lstStyle/>
          <a:p>
            <a:r>
              <a:rPr lang="en-US" sz="2400" dirty="0"/>
              <a:t>Camera Image</a:t>
            </a:r>
          </a:p>
        </p:txBody>
      </p:sp>
      <p:sp>
        <p:nvSpPr>
          <p:cNvPr id="19" name="TextBox 18">
            <a:extLst>
              <a:ext uri="{FF2B5EF4-FFF2-40B4-BE49-F238E27FC236}">
                <a16:creationId xmlns:a16="http://schemas.microsoft.com/office/drawing/2014/main" id="{4D9B49A3-4382-4D21-8913-24923CA4D3D6}"/>
              </a:ext>
            </a:extLst>
          </p:cNvPr>
          <p:cNvSpPr txBox="1"/>
          <p:nvPr/>
        </p:nvSpPr>
        <p:spPr>
          <a:xfrm>
            <a:off x="2577353" y="1305793"/>
            <a:ext cx="1804468" cy="461665"/>
          </a:xfrm>
          <a:prstGeom prst="rect">
            <a:avLst/>
          </a:prstGeom>
          <a:noFill/>
        </p:spPr>
        <p:txBody>
          <a:bodyPr wrap="none" rtlCol="0">
            <a:spAutoFit/>
          </a:bodyPr>
          <a:lstStyle/>
          <a:p>
            <a:r>
              <a:rPr lang="en-US" sz="2400" dirty="0"/>
              <a:t>Bottom View</a:t>
            </a:r>
          </a:p>
        </p:txBody>
      </p:sp>
    </p:spTree>
    <p:extLst>
      <p:ext uri="{BB962C8B-B14F-4D97-AF65-F5344CB8AC3E}">
        <p14:creationId xmlns:p14="http://schemas.microsoft.com/office/powerpoint/2010/main" val="14335954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9437" fill="hold"/>
                                        <p:tgtEl>
                                          <p:spTgt spid="1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17"/>
                </p:tgtEl>
              </p:cMediaNode>
            </p:video>
            <p:seq concurrent="1" nextAc="seek">
              <p:cTn id="8" restart="whenNotActive" fill="hold" evtFilter="cancelBubble" nodeType="interactiveSeq">
                <p:stCondLst>
                  <p:cond evt="onClick" delay="0">
                    <p:tgtEl>
                      <p:spTgt spid="1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7"/>
                                        </p:tgtEl>
                                      </p:cBhvr>
                                    </p:cmd>
                                  </p:childTnLst>
                                </p:cTn>
                              </p:par>
                            </p:childTnLst>
                          </p:cTn>
                        </p:par>
                      </p:childTnLst>
                    </p:cTn>
                  </p:par>
                </p:childTnLst>
              </p:cTn>
              <p:nextCondLst>
                <p:cond evt="onClick" delay="0">
                  <p:tgtEl>
                    <p:spTgt spid="17"/>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12</a:t>
            </a:fld>
            <a:endParaRPr lang="en-US"/>
          </a:p>
        </p:txBody>
      </p:sp>
      <p:sp>
        <p:nvSpPr>
          <p:cNvPr id="11" name="Title 1"/>
          <p:cNvSpPr txBox="1">
            <a:spLocks/>
          </p:cNvSpPr>
          <p:nvPr/>
        </p:nvSpPr>
        <p:spPr>
          <a:xfrm>
            <a:off x="838200" y="0"/>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Electromagnetic gripper operation</a:t>
            </a:r>
          </a:p>
        </p:txBody>
      </p:sp>
      <p:pic>
        <p:nvPicPr>
          <p:cNvPr id="5" name="Picture 4">
            <a:extLst>
              <a:ext uri="{FF2B5EF4-FFF2-40B4-BE49-F238E27FC236}">
                <a16:creationId xmlns:a16="http://schemas.microsoft.com/office/drawing/2014/main" id="{D461F21B-FF10-43A3-AF36-CE56FAEA40DC}"/>
              </a:ext>
            </a:extLst>
          </p:cNvPr>
          <p:cNvPicPr>
            <a:picLocks noChangeAspect="1"/>
          </p:cNvPicPr>
          <p:nvPr/>
        </p:nvPicPr>
        <p:blipFill>
          <a:blip r:embed="rId5"/>
          <a:stretch>
            <a:fillRect/>
          </a:stretch>
        </p:blipFill>
        <p:spPr>
          <a:xfrm>
            <a:off x="97588" y="569101"/>
            <a:ext cx="4760156" cy="6288899"/>
          </a:xfrm>
          <a:prstGeom prst="rect">
            <a:avLst/>
          </a:prstGeom>
        </p:spPr>
      </p:pic>
      <p:pic>
        <p:nvPicPr>
          <p:cNvPr id="2" name="ezgif.com-video-cutter (1)">
            <a:hlinkClick r:id="" action="ppaction://media"/>
            <a:extLst>
              <a:ext uri="{FF2B5EF4-FFF2-40B4-BE49-F238E27FC236}">
                <a16:creationId xmlns:a16="http://schemas.microsoft.com/office/drawing/2014/main" id="{8B52A95B-92D9-42B3-BD41-E0295F58D21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l="19593" t="355" r="9051" b="-355"/>
          <a:stretch/>
        </p:blipFill>
        <p:spPr>
          <a:xfrm>
            <a:off x="4857744" y="574790"/>
            <a:ext cx="7334256" cy="5781560"/>
          </a:xfrm>
          <a:prstGeom prst="rect">
            <a:avLst/>
          </a:prstGeom>
        </p:spPr>
      </p:pic>
    </p:spTree>
    <p:extLst>
      <p:ext uri="{BB962C8B-B14F-4D97-AF65-F5344CB8AC3E}">
        <p14:creationId xmlns:p14="http://schemas.microsoft.com/office/powerpoint/2010/main" val="9289386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3067"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13</a:t>
            </a:fld>
            <a:endParaRPr lang="en-US"/>
          </a:p>
        </p:txBody>
      </p:sp>
      <p:sp>
        <p:nvSpPr>
          <p:cNvPr id="6" name="TextBox 5">
            <a:extLst>
              <a:ext uri="{FF2B5EF4-FFF2-40B4-BE49-F238E27FC236}">
                <a16:creationId xmlns:a16="http://schemas.microsoft.com/office/drawing/2014/main" id="{53BD63FA-0859-4EF9-8ED3-1F1D7BF70021}"/>
              </a:ext>
            </a:extLst>
          </p:cNvPr>
          <p:cNvSpPr txBox="1"/>
          <p:nvPr/>
        </p:nvSpPr>
        <p:spPr>
          <a:xfrm>
            <a:off x="2357663" y="1151067"/>
            <a:ext cx="1349087" cy="461665"/>
          </a:xfrm>
          <a:prstGeom prst="rect">
            <a:avLst/>
          </a:prstGeom>
          <a:noFill/>
        </p:spPr>
        <p:txBody>
          <a:bodyPr wrap="none" rtlCol="0">
            <a:spAutoFit/>
          </a:bodyPr>
          <a:lstStyle/>
          <a:p>
            <a:r>
              <a:rPr lang="en-US" sz="2400" dirty="0"/>
              <a:t>Left View</a:t>
            </a:r>
          </a:p>
        </p:txBody>
      </p:sp>
      <p:sp>
        <p:nvSpPr>
          <p:cNvPr id="7" name="TextBox 6">
            <a:extLst>
              <a:ext uri="{FF2B5EF4-FFF2-40B4-BE49-F238E27FC236}">
                <a16:creationId xmlns:a16="http://schemas.microsoft.com/office/drawing/2014/main" id="{66461A6A-84A3-448D-A53C-A6D08C6A9507}"/>
              </a:ext>
            </a:extLst>
          </p:cNvPr>
          <p:cNvSpPr txBox="1"/>
          <p:nvPr/>
        </p:nvSpPr>
        <p:spPr>
          <a:xfrm>
            <a:off x="8623095" y="1151068"/>
            <a:ext cx="1514004" cy="461665"/>
          </a:xfrm>
          <a:prstGeom prst="rect">
            <a:avLst/>
          </a:prstGeom>
          <a:noFill/>
        </p:spPr>
        <p:txBody>
          <a:bodyPr wrap="none" rtlCol="0">
            <a:spAutoFit/>
          </a:bodyPr>
          <a:lstStyle/>
          <a:p>
            <a:r>
              <a:rPr lang="en-US" sz="2400" dirty="0"/>
              <a:t>Right View</a:t>
            </a:r>
          </a:p>
        </p:txBody>
      </p:sp>
      <p:sp>
        <p:nvSpPr>
          <p:cNvPr id="8" name="Title 1">
            <a:extLst>
              <a:ext uri="{FF2B5EF4-FFF2-40B4-BE49-F238E27FC236}">
                <a16:creationId xmlns:a16="http://schemas.microsoft.com/office/drawing/2014/main" id="{DF5B2163-C86B-41B9-892F-351537A797D6}"/>
              </a:ext>
            </a:extLst>
          </p:cNvPr>
          <p:cNvSpPr txBox="1">
            <a:spLocks/>
          </p:cNvSpPr>
          <p:nvPr/>
        </p:nvSpPr>
        <p:spPr>
          <a:xfrm>
            <a:off x="138953" y="96818"/>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UR3 hardware implementation demo</a:t>
            </a:r>
          </a:p>
        </p:txBody>
      </p:sp>
      <p:pic>
        <p:nvPicPr>
          <p:cNvPr id="9" name="ezgif.com-video-to-mp4 (4)">
            <a:hlinkClick r:id="" action="ppaction://media"/>
            <a:extLst>
              <a:ext uri="{FF2B5EF4-FFF2-40B4-BE49-F238E27FC236}">
                <a16:creationId xmlns:a16="http://schemas.microsoft.com/office/drawing/2014/main" id="{6E70D037-33D0-40F9-9243-F346D055BBC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t="24442" b="24578"/>
          <a:stretch/>
        </p:blipFill>
        <p:spPr>
          <a:xfrm>
            <a:off x="0" y="1781383"/>
            <a:ext cx="12192000" cy="4070777"/>
          </a:xfrm>
          <a:prstGeom prst="rect">
            <a:avLst/>
          </a:prstGeom>
        </p:spPr>
      </p:pic>
    </p:spTree>
    <p:extLst>
      <p:ext uri="{BB962C8B-B14F-4D97-AF65-F5344CB8AC3E}">
        <p14:creationId xmlns:p14="http://schemas.microsoft.com/office/powerpoint/2010/main" val="31311683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1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14</a:t>
            </a:fld>
            <a:endParaRPr lang="en-US"/>
          </a:p>
        </p:txBody>
      </p:sp>
      <p:sp>
        <p:nvSpPr>
          <p:cNvPr id="5" name="Title 1"/>
          <p:cNvSpPr txBox="1">
            <a:spLocks/>
          </p:cNvSpPr>
          <p:nvPr/>
        </p:nvSpPr>
        <p:spPr>
          <a:xfrm>
            <a:off x="838200" y="365126"/>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Contribution</a:t>
            </a:r>
          </a:p>
        </p:txBody>
      </p:sp>
      <p:sp>
        <p:nvSpPr>
          <p:cNvPr id="2" name="TextBox 1">
            <a:extLst>
              <a:ext uri="{FF2B5EF4-FFF2-40B4-BE49-F238E27FC236}">
                <a16:creationId xmlns:a16="http://schemas.microsoft.com/office/drawing/2014/main" id="{1DED7BCD-EB4D-4E34-BB95-F8B04CF936AF}"/>
              </a:ext>
            </a:extLst>
          </p:cNvPr>
          <p:cNvSpPr txBox="1"/>
          <p:nvPr/>
        </p:nvSpPr>
        <p:spPr>
          <a:xfrm>
            <a:off x="838200" y="1419392"/>
            <a:ext cx="5020413" cy="3970318"/>
          </a:xfrm>
          <a:prstGeom prst="rect">
            <a:avLst/>
          </a:prstGeom>
          <a:noFill/>
        </p:spPr>
        <p:txBody>
          <a:bodyPr wrap="none" rtlCol="0">
            <a:spAutoFit/>
          </a:bodyPr>
          <a:lstStyle/>
          <a:p>
            <a:r>
              <a:rPr lang="en-US" sz="2800" b="1" dirty="0"/>
              <a:t>Online resources</a:t>
            </a:r>
          </a:p>
          <a:p>
            <a:endParaRPr lang="en-US" sz="2800" dirty="0"/>
          </a:p>
          <a:p>
            <a:pPr marL="285750" indent="-285750">
              <a:buFont typeface="Wingdings" panose="05000000000000000000" pitchFamily="2" charset="2"/>
              <a:buChar char="v"/>
            </a:pPr>
            <a:r>
              <a:rPr lang="en-US" sz="2800" dirty="0"/>
              <a:t> Universal robot package </a:t>
            </a:r>
          </a:p>
          <a:p>
            <a:pPr marL="285750" indent="-285750">
              <a:buFont typeface="Wingdings" panose="05000000000000000000" pitchFamily="2" charset="2"/>
              <a:buChar char="v"/>
            </a:pPr>
            <a:r>
              <a:rPr lang="en-US" sz="2800" dirty="0"/>
              <a:t> </a:t>
            </a:r>
            <a:r>
              <a:rPr lang="en-US" sz="2800" dirty="0" err="1"/>
              <a:t>OpenCV</a:t>
            </a:r>
            <a:r>
              <a:rPr lang="en-US" sz="2800" dirty="0"/>
              <a:t> library</a:t>
            </a:r>
          </a:p>
          <a:p>
            <a:pPr marL="285750" indent="-285750">
              <a:buFont typeface="Wingdings" panose="05000000000000000000" pitchFamily="2" charset="2"/>
              <a:buChar char="v"/>
            </a:pPr>
            <a:r>
              <a:rPr lang="en-US" sz="2800" dirty="0"/>
              <a:t> </a:t>
            </a:r>
            <a:r>
              <a:rPr lang="en-US" sz="2800" dirty="0" err="1"/>
              <a:t>Moveit</a:t>
            </a:r>
            <a:r>
              <a:rPr lang="en-US" sz="2800" dirty="0"/>
              <a:t> package</a:t>
            </a:r>
          </a:p>
          <a:p>
            <a:pPr marL="285750" indent="-285750">
              <a:buFont typeface="Wingdings" panose="05000000000000000000" pitchFamily="2" charset="2"/>
              <a:buChar char="v"/>
            </a:pPr>
            <a:r>
              <a:rPr lang="en-US" sz="2800" dirty="0"/>
              <a:t> Gazebo camera plugin</a:t>
            </a:r>
          </a:p>
          <a:p>
            <a:pPr marL="285750" indent="-285750">
              <a:buFont typeface="Wingdings" panose="05000000000000000000" pitchFamily="2" charset="2"/>
              <a:buChar char="v"/>
            </a:pPr>
            <a:r>
              <a:rPr lang="en-US" sz="2800" dirty="0"/>
              <a:t> Gazebo vacuum gripper plugin</a:t>
            </a:r>
          </a:p>
          <a:p>
            <a:pPr marL="285750" indent="-285750">
              <a:buFont typeface="Wingdings" panose="05000000000000000000" pitchFamily="2" charset="2"/>
              <a:buChar char="v"/>
            </a:pPr>
            <a:r>
              <a:rPr lang="en-US" sz="2800" dirty="0"/>
              <a:t> ROS-serial package (Arduino)</a:t>
            </a:r>
          </a:p>
          <a:p>
            <a:pPr marL="285750" indent="-285750">
              <a:buFont typeface="Wingdings" panose="05000000000000000000" pitchFamily="2" charset="2"/>
              <a:buChar char="v"/>
            </a:pPr>
            <a:r>
              <a:rPr lang="en-US" sz="2800" dirty="0"/>
              <a:t> USB cam package</a:t>
            </a:r>
          </a:p>
        </p:txBody>
      </p:sp>
      <p:sp>
        <p:nvSpPr>
          <p:cNvPr id="6" name="TextBox 5">
            <a:extLst>
              <a:ext uri="{FF2B5EF4-FFF2-40B4-BE49-F238E27FC236}">
                <a16:creationId xmlns:a16="http://schemas.microsoft.com/office/drawing/2014/main" id="{1DED7BCD-EB4D-4E34-BB95-F8B04CF936AF}"/>
              </a:ext>
            </a:extLst>
          </p:cNvPr>
          <p:cNvSpPr txBox="1"/>
          <p:nvPr/>
        </p:nvSpPr>
        <p:spPr>
          <a:xfrm>
            <a:off x="6233652" y="1419392"/>
            <a:ext cx="6072588" cy="4832092"/>
          </a:xfrm>
          <a:prstGeom prst="rect">
            <a:avLst/>
          </a:prstGeom>
          <a:noFill/>
        </p:spPr>
        <p:txBody>
          <a:bodyPr wrap="square" rtlCol="0">
            <a:spAutoFit/>
          </a:bodyPr>
          <a:lstStyle/>
          <a:p>
            <a:r>
              <a:rPr lang="en-US" sz="2800" b="1" dirty="0"/>
              <a:t>Team contribution</a:t>
            </a:r>
          </a:p>
          <a:p>
            <a:pPr marL="285750" indent="-285750">
              <a:buFont typeface="Wingdings" panose="05000000000000000000" pitchFamily="2" charset="2"/>
              <a:buChar char="v"/>
            </a:pPr>
            <a:endParaRPr lang="en-US" sz="2800" dirty="0"/>
          </a:p>
          <a:p>
            <a:pPr marL="285750" indent="-285750">
              <a:buFont typeface="Wingdings" panose="05000000000000000000" pitchFamily="2" charset="2"/>
              <a:buChar char="v"/>
            </a:pPr>
            <a:r>
              <a:rPr lang="en-US" sz="2800" dirty="0"/>
              <a:t> UR3 and UR5 motion planning</a:t>
            </a:r>
          </a:p>
          <a:p>
            <a:pPr marL="285750" indent="-285750">
              <a:buFont typeface="Wingdings" panose="05000000000000000000" pitchFamily="2" charset="2"/>
              <a:buChar char="v"/>
            </a:pPr>
            <a:r>
              <a:rPr lang="en-US" sz="2800" dirty="0"/>
              <a:t> Color filter for object detection</a:t>
            </a:r>
          </a:p>
          <a:p>
            <a:pPr marL="285750" indent="-285750">
              <a:buFont typeface="Wingdings" panose="05000000000000000000" pitchFamily="2" charset="2"/>
              <a:buChar char="v"/>
            </a:pPr>
            <a:r>
              <a:rPr lang="en-US" sz="2800" dirty="0"/>
              <a:t> PI controller for tracking</a:t>
            </a:r>
          </a:p>
          <a:p>
            <a:pPr marL="285750" indent="-285750">
              <a:buFont typeface="Wingdings" panose="05000000000000000000" pitchFamily="2" charset="2"/>
              <a:buChar char="v"/>
            </a:pPr>
            <a:r>
              <a:rPr lang="en-US" sz="2800" dirty="0"/>
              <a:t> Customized ROS </a:t>
            </a:r>
            <a:r>
              <a:rPr lang="en-US" sz="2800" dirty="0" err="1"/>
              <a:t>msg</a:t>
            </a:r>
            <a:endParaRPr lang="en-US" sz="2800" dirty="0"/>
          </a:p>
          <a:p>
            <a:pPr marL="285750" indent="-285750">
              <a:buFont typeface="Wingdings" panose="05000000000000000000" pitchFamily="2" charset="2"/>
              <a:buChar char="v"/>
            </a:pPr>
            <a:r>
              <a:rPr lang="en-US" sz="2800" dirty="0"/>
              <a:t> Customized launch file</a:t>
            </a:r>
          </a:p>
          <a:p>
            <a:pPr marL="285750" indent="-285750">
              <a:buFont typeface="Wingdings" panose="05000000000000000000" pitchFamily="2" charset="2"/>
              <a:buChar char="v"/>
            </a:pPr>
            <a:r>
              <a:rPr lang="en-US" sz="2800" dirty="0"/>
              <a:t> Gazebo URDF model</a:t>
            </a:r>
          </a:p>
          <a:p>
            <a:pPr marL="285750" indent="-285750">
              <a:buFont typeface="Wingdings" panose="05000000000000000000" pitchFamily="2" charset="2"/>
              <a:buChar char="v"/>
            </a:pPr>
            <a:r>
              <a:rPr lang="en-US" sz="2800" dirty="0"/>
              <a:t> 3D printed fixation for the gripper</a:t>
            </a:r>
          </a:p>
          <a:p>
            <a:pPr marL="285750" indent="-285750">
              <a:buFont typeface="Wingdings" panose="05000000000000000000" pitchFamily="2" charset="2"/>
              <a:buChar char="v"/>
            </a:pPr>
            <a:r>
              <a:rPr lang="en-US" sz="2800" dirty="0"/>
              <a:t> Customized control circuits </a:t>
            </a:r>
          </a:p>
          <a:p>
            <a:pPr marL="285750" indent="-285750">
              <a:buFont typeface="Wingdings" panose="05000000000000000000" pitchFamily="2" charset="2"/>
              <a:buChar char="v"/>
            </a:pPr>
            <a:r>
              <a:rPr lang="en-US" sz="2800" dirty="0"/>
              <a:t> USB cam and EM gripper installation</a:t>
            </a:r>
          </a:p>
        </p:txBody>
      </p:sp>
      <p:cxnSp>
        <p:nvCxnSpPr>
          <p:cNvPr id="7" name="Straight Connector 6"/>
          <p:cNvCxnSpPr/>
          <p:nvPr/>
        </p:nvCxnSpPr>
        <p:spPr>
          <a:xfrm>
            <a:off x="5927439" y="970962"/>
            <a:ext cx="0" cy="5498664"/>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7765038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15</a:t>
            </a:fld>
            <a:endParaRPr lang="en-US"/>
          </a:p>
        </p:txBody>
      </p:sp>
      <p:sp>
        <p:nvSpPr>
          <p:cNvPr id="5" name="Title 1"/>
          <p:cNvSpPr txBox="1">
            <a:spLocks/>
          </p:cNvSpPr>
          <p:nvPr/>
        </p:nvSpPr>
        <p:spPr>
          <a:xfrm>
            <a:off x="838200" y="365126"/>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GitHub repository</a:t>
            </a:r>
          </a:p>
        </p:txBody>
      </p:sp>
      <p:pic>
        <p:nvPicPr>
          <p:cNvPr id="2" name="Picture 1">
            <a:extLst>
              <a:ext uri="{FF2B5EF4-FFF2-40B4-BE49-F238E27FC236}">
                <a16:creationId xmlns:a16="http://schemas.microsoft.com/office/drawing/2014/main" id="{DD745F3F-20D5-4B2C-BBF8-BF8F07E668CF}"/>
              </a:ext>
            </a:extLst>
          </p:cNvPr>
          <p:cNvPicPr>
            <a:picLocks noChangeAspect="1"/>
          </p:cNvPicPr>
          <p:nvPr/>
        </p:nvPicPr>
        <p:blipFill rotWithShape="1">
          <a:blip r:embed="rId2"/>
          <a:srcRect r="28361"/>
          <a:stretch/>
        </p:blipFill>
        <p:spPr>
          <a:xfrm>
            <a:off x="0" y="1836061"/>
            <a:ext cx="6035040" cy="4779432"/>
          </a:xfrm>
          <a:prstGeom prst="rect">
            <a:avLst/>
          </a:prstGeom>
        </p:spPr>
      </p:pic>
      <p:pic>
        <p:nvPicPr>
          <p:cNvPr id="6" name="Picture 5">
            <a:extLst>
              <a:ext uri="{FF2B5EF4-FFF2-40B4-BE49-F238E27FC236}">
                <a16:creationId xmlns:a16="http://schemas.microsoft.com/office/drawing/2014/main" id="{4911B719-8DAE-4ED7-AE19-9E79A1C06B2C}"/>
              </a:ext>
            </a:extLst>
          </p:cNvPr>
          <p:cNvPicPr>
            <a:picLocks noChangeAspect="1"/>
          </p:cNvPicPr>
          <p:nvPr/>
        </p:nvPicPr>
        <p:blipFill rotWithShape="1">
          <a:blip r:embed="rId3"/>
          <a:srcRect r="34476"/>
          <a:stretch/>
        </p:blipFill>
        <p:spPr>
          <a:xfrm>
            <a:off x="6235628" y="1836061"/>
            <a:ext cx="5956372" cy="3316852"/>
          </a:xfrm>
          <a:prstGeom prst="rect">
            <a:avLst/>
          </a:prstGeom>
        </p:spPr>
      </p:pic>
      <p:sp>
        <p:nvSpPr>
          <p:cNvPr id="7" name="TextBox 6">
            <a:extLst>
              <a:ext uri="{FF2B5EF4-FFF2-40B4-BE49-F238E27FC236}">
                <a16:creationId xmlns:a16="http://schemas.microsoft.com/office/drawing/2014/main" id="{C5F7CA29-FE43-40C5-A089-26F80D566FFB}"/>
              </a:ext>
            </a:extLst>
          </p:cNvPr>
          <p:cNvSpPr txBox="1"/>
          <p:nvPr/>
        </p:nvSpPr>
        <p:spPr>
          <a:xfrm>
            <a:off x="204395" y="1034180"/>
            <a:ext cx="4744697" cy="707886"/>
          </a:xfrm>
          <a:prstGeom prst="rect">
            <a:avLst/>
          </a:prstGeom>
          <a:noFill/>
        </p:spPr>
        <p:txBody>
          <a:bodyPr wrap="none" rtlCol="0">
            <a:spAutoFit/>
          </a:bodyPr>
          <a:lstStyle/>
          <a:p>
            <a:r>
              <a:rPr lang="en-US" sz="2000" dirty="0"/>
              <a:t>UR5_notebook: </a:t>
            </a:r>
          </a:p>
          <a:p>
            <a:r>
              <a:rPr lang="en-US" sz="2000" dirty="0"/>
              <a:t>https://github.com/lihuang3/ur5_notebook</a:t>
            </a:r>
          </a:p>
        </p:txBody>
      </p:sp>
      <p:sp>
        <p:nvSpPr>
          <p:cNvPr id="8" name="TextBox 7">
            <a:extLst>
              <a:ext uri="{FF2B5EF4-FFF2-40B4-BE49-F238E27FC236}">
                <a16:creationId xmlns:a16="http://schemas.microsoft.com/office/drawing/2014/main" id="{D33E607E-899E-438C-A136-0CB3390CE4D8}"/>
              </a:ext>
            </a:extLst>
          </p:cNvPr>
          <p:cNvSpPr txBox="1"/>
          <p:nvPr/>
        </p:nvSpPr>
        <p:spPr>
          <a:xfrm>
            <a:off x="6497619" y="1034298"/>
            <a:ext cx="4796954" cy="707886"/>
          </a:xfrm>
          <a:prstGeom prst="rect">
            <a:avLst/>
          </a:prstGeom>
          <a:noFill/>
        </p:spPr>
        <p:txBody>
          <a:bodyPr wrap="none" rtlCol="0">
            <a:spAutoFit/>
          </a:bodyPr>
          <a:lstStyle/>
          <a:p>
            <a:r>
              <a:rPr lang="en-US" sz="2000" dirty="0"/>
              <a:t>UR3_hardware:</a:t>
            </a:r>
          </a:p>
          <a:p>
            <a:r>
              <a:rPr lang="en-US" sz="2000" dirty="0"/>
              <a:t>https://github.com/lihuang3/ur3_hardware</a:t>
            </a:r>
          </a:p>
        </p:txBody>
      </p:sp>
      <p:sp>
        <p:nvSpPr>
          <p:cNvPr id="9" name="Rectangle 8">
            <a:extLst>
              <a:ext uri="{FF2B5EF4-FFF2-40B4-BE49-F238E27FC236}">
                <a16:creationId xmlns:a16="http://schemas.microsoft.com/office/drawing/2014/main" id="{25EECEF2-99B0-41E3-8B56-C93A27BC1F2E}"/>
              </a:ext>
            </a:extLst>
          </p:cNvPr>
          <p:cNvSpPr/>
          <p:nvPr/>
        </p:nvSpPr>
        <p:spPr>
          <a:xfrm>
            <a:off x="0" y="3797449"/>
            <a:ext cx="6035040" cy="236669"/>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BE211212-29F7-46D1-877E-6E22E673FC8F}"/>
              </a:ext>
            </a:extLst>
          </p:cNvPr>
          <p:cNvSpPr/>
          <p:nvPr/>
        </p:nvSpPr>
        <p:spPr>
          <a:xfrm>
            <a:off x="6235628" y="4225777"/>
            <a:ext cx="5956372" cy="249404"/>
          </a:xfrm>
          <a:prstGeom prst="rect">
            <a:avLst/>
          </a:prstGeom>
          <a:noFill/>
          <a:ln w="25400">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607398037"/>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16</a:t>
            </a:fld>
            <a:endParaRPr lang="en-US"/>
          </a:p>
        </p:txBody>
      </p:sp>
      <p:sp>
        <p:nvSpPr>
          <p:cNvPr id="5" name="Title 1"/>
          <p:cNvSpPr txBox="1">
            <a:spLocks/>
          </p:cNvSpPr>
          <p:nvPr/>
        </p:nvSpPr>
        <p:spPr>
          <a:xfrm>
            <a:off x="838200" y="365126"/>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Suggestions for future work</a:t>
            </a:r>
          </a:p>
        </p:txBody>
      </p:sp>
      <p:sp>
        <p:nvSpPr>
          <p:cNvPr id="2" name="TextBox 1">
            <a:extLst>
              <a:ext uri="{FF2B5EF4-FFF2-40B4-BE49-F238E27FC236}">
                <a16:creationId xmlns:a16="http://schemas.microsoft.com/office/drawing/2014/main" id="{D9601369-84B1-4ADE-A27A-D4D4DC0CF32E}"/>
              </a:ext>
            </a:extLst>
          </p:cNvPr>
          <p:cNvSpPr txBox="1"/>
          <p:nvPr/>
        </p:nvSpPr>
        <p:spPr>
          <a:xfrm>
            <a:off x="838200" y="1079003"/>
            <a:ext cx="11225981" cy="2246769"/>
          </a:xfrm>
          <a:prstGeom prst="rect">
            <a:avLst/>
          </a:prstGeom>
          <a:noFill/>
        </p:spPr>
        <p:txBody>
          <a:bodyPr wrap="square" rtlCol="0">
            <a:spAutoFit/>
          </a:bodyPr>
          <a:lstStyle/>
          <a:p>
            <a:pPr marL="285750" indent="-285750">
              <a:buFont typeface="Wingdings" panose="05000000000000000000" pitchFamily="2" charset="2"/>
              <a:buChar char="v"/>
            </a:pPr>
            <a:r>
              <a:rPr lang="en-US" sz="2800" dirty="0"/>
              <a:t> Object recognition instead of color filter.</a:t>
            </a:r>
          </a:p>
          <a:p>
            <a:pPr marL="285750" indent="-285750">
              <a:buFont typeface="Wingdings" panose="05000000000000000000" pitchFamily="2" charset="2"/>
              <a:buChar char="v"/>
            </a:pPr>
            <a:r>
              <a:rPr lang="en-US" sz="2800" dirty="0"/>
              <a:t> </a:t>
            </a:r>
            <a:r>
              <a:rPr lang="en-US" sz="2800" dirty="0" err="1"/>
              <a:t>Tf</a:t>
            </a:r>
            <a:r>
              <a:rPr lang="en-US" sz="2800" dirty="0"/>
              <a:t> transformation provides better tracking performance and accuracy.</a:t>
            </a:r>
          </a:p>
          <a:p>
            <a:pPr marL="285750" indent="-285750">
              <a:buFont typeface="Wingdings" panose="05000000000000000000" pitchFamily="2" charset="2"/>
              <a:buChar char="v"/>
            </a:pPr>
            <a:r>
              <a:rPr lang="en-US" sz="2800" dirty="0"/>
              <a:t> </a:t>
            </a:r>
            <a:r>
              <a:rPr lang="en-US" sz="2800" dirty="0" err="1"/>
              <a:t>Moveit</a:t>
            </a:r>
            <a:r>
              <a:rPr lang="en-US" sz="2800" dirty="0"/>
              <a:t> is used for motion planning, which is not in real time and thus there is motion delay during tracking.</a:t>
            </a:r>
          </a:p>
          <a:p>
            <a:pPr marL="285750" indent="-285750">
              <a:buFont typeface="Wingdings" panose="05000000000000000000" pitchFamily="2" charset="2"/>
              <a:buChar char="v"/>
            </a:pPr>
            <a:endParaRPr lang="en-US" sz="2800" dirty="0"/>
          </a:p>
        </p:txBody>
      </p:sp>
      <p:pic>
        <p:nvPicPr>
          <p:cNvPr id="6" name="ezgif.com-video-to-mp4 (4)">
            <a:hlinkClick r:id="" action="ppaction://media"/>
            <a:extLst>
              <a:ext uri="{FF2B5EF4-FFF2-40B4-BE49-F238E27FC236}">
                <a16:creationId xmlns:a16="http://schemas.microsoft.com/office/drawing/2014/main" id="{6E70D037-33D0-40F9-9243-F346D055BBC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6"/>
          <a:srcRect t="24442" b="24578"/>
          <a:stretch/>
        </p:blipFill>
        <p:spPr>
          <a:xfrm>
            <a:off x="4477173" y="3409959"/>
            <a:ext cx="7714828" cy="2575898"/>
          </a:xfrm>
          <a:prstGeom prst="rect">
            <a:avLst/>
          </a:prstGeom>
        </p:spPr>
      </p:pic>
      <p:pic>
        <p:nvPicPr>
          <p:cNvPr id="7" name="ezgif.com-video-to-gif">
            <a:hlinkClick r:id="" action="ppaction://media"/>
            <a:extLst>
              <a:ext uri="{FF2B5EF4-FFF2-40B4-BE49-F238E27FC236}">
                <a16:creationId xmlns:a16="http://schemas.microsoft.com/office/drawing/2014/main" id="{68053DD1-C8E1-4312-9923-926A54A9B33B}"/>
              </a:ext>
            </a:extLst>
          </p:cNvPr>
          <p:cNvPicPr>
            <a:picLocks noChangeAspect="1"/>
          </p:cNvPicPr>
          <p:nvPr>
            <a:videoFile r:link="rId4"/>
            <p:extLst>
              <p:ext uri="{DAA4B4D4-6D71-4841-9C94-3DE7FCFB9230}">
                <p14:media xmlns:p14="http://schemas.microsoft.com/office/powerpoint/2010/main" r:embed="rId3"/>
              </p:ext>
            </p:extLst>
          </p:nvPr>
        </p:nvPicPr>
        <p:blipFill rotWithShape="1">
          <a:blip r:embed="rId7"/>
          <a:srcRect l="2791"/>
          <a:stretch/>
        </p:blipFill>
        <p:spPr>
          <a:xfrm>
            <a:off x="0" y="3409959"/>
            <a:ext cx="4451555" cy="2575898"/>
          </a:xfrm>
          <a:prstGeom prst="rect">
            <a:avLst/>
          </a:prstGeom>
        </p:spPr>
      </p:pic>
    </p:spTree>
    <p:extLst>
      <p:ext uri="{BB962C8B-B14F-4D97-AF65-F5344CB8AC3E}">
        <p14:creationId xmlns:p14="http://schemas.microsoft.com/office/powerpoint/2010/main" val="12710921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34714" fill="hold"/>
                                        <p:tgtEl>
                                          <p:spTgt spid="6"/>
                                        </p:tgtEl>
                                      </p:cBhvr>
                                    </p:cmd>
                                  </p:childTnLst>
                                </p:cTn>
                              </p:par>
                              <p:par>
                                <p:cTn id="7" presetID="1" presetClass="mediacall" presetSubtype="0" fill="hold" nodeType="withEffect">
                                  <p:stCondLst>
                                    <p:cond delay="0"/>
                                  </p:stCondLst>
                                  <p:childTnLst>
                                    <p:cmd type="call" cmd="playFrom(0.0)">
                                      <p:cBhvr>
                                        <p:cTn id="8" dur="59134"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9" restart="whenNotActive" fill="hold" evtFilter="cancelBubble" nodeType="interactiveSeq">
                <p:stCondLst>
                  <p:cond evt="onClick" delay="0">
                    <p:tgtEl>
                      <p:spTgt spid="6"/>
                    </p:tgtEl>
                  </p:cond>
                </p:stCondLst>
                <p:endSync evt="end" delay="0">
                  <p:rtn val="all"/>
                </p:endSync>
                <p:childTnLst>
                  <p:par>
                    <p:cTn id="10" fill="hold">
                      <p:stCondLst>
                        <p:cond delay="0"/>
                      </p:stCondLst>
                      <p:childTnLst>
                        <p:par>
                          <p:cTn id="11" fill="hold">
                            <p:stCondLst>
                              <p:cond delay="0"/>
                            </p:stCondLst>
                            <p:childTnLst>
                              <p:par>
                                <p:cTn id="12" presetID="2" presetClass="mediacall" presetSubtype="0" fill="hold" nodeType="clickEffect">
                                  <p:stCondLst>
                                    <p:cond delay="0"/>
                                  </p:stCondLst>
                                  <p:childTnLst>
                                    <p:cmd type="call" cmd="togglePause">
                                      <p:cBhvr>
                                        <p:cTn id="13" dur="1" fill="hold"/>
                                        <p:tgtEl>
                                          <p:spTgt spid="6"/>
                                        </p:tgtEl>
                                      </p:cBhvr>
                                    </p:cmd>
                                  </p:childTnLst>
                                </p:cTn>
                              </p:par>
                            </p:childTnLst>
                          </p:cTn>
                        </p:par>
                      </p:childTnLst>
                    </p:cTn>
                  </p:par>
                </p:childTnLst>
              </p:cTn>
              <p:nextCondLst>
                <p:cond evt="onClick" delay="0">
                  <p:tgtEl>
                    <p:spTgt spid="6"/>
                  </p:tgtEl>
                </p:cond>
              </p:nextCondLst>
            </p:seq>
            <p:video>
              <p:cMediaNode vol="80000">
                <p:cTn id="14" repeatCount="indefinite" fill="hold" display="0">
                  <p:stCondLst>
                    <p:cond delay="indefinite"/>
                  </p:stCondLst>
                </p:cTn>
                <p:tgtEl>
                  <p:spTgt spid="6"/>
                </p:tgtEl>
              </p:cMediaNode>
            </p:video>
            <p:seq concurrent="1" nextAc="seek">
              <p:cTn id="15" restart="whenNotActive" fill="hold" evtFilter="cancelBubble" nodeType="interactiveSeq">
                <p:stCondLst>
                  <p:cond evt="onClick" delay="0">
                    <p:tgtEl>
                      <p:spTgt spid="7"/>
                    </p:tgtEl>
                  </p:cond>
                </p:stCondLst>
                <p:endSync evt="end" delay="0">
                  <p:rtn val="all"/>
                </p:endSync>
                <p:childTnLst>
                  <p:par>
                    <p:cTn id="16" fill="hold">
                      <p:stCondLst>
                        <p:cond delay="0"/>
                      </p:stCondLst>
                      <p:childTnLst>
                        <p:par>
                          <p:cTn id="17" fill="hold">
                            <p:stCondLst>
                              <p:cond delay="0"/>
                            </p:stCondLst>
                            <p:childTnLst>
                              <p:par>
                                <p:cTn id="18" presetID="2" presetClass="mediacall" presetSubtype="0" fill="hold" nodeType="withEffect">
                                  <p:stCondLst>
                                    <p:cond delay="0"/>
                                  </p:stCondLst>
                                  <p:childTnLst>
                                    <p:cmd type="call" cmd="togglePause">
                                      <p:cBhvr>
                                        <p:cTn id="19" dur="1" fill="hold"/>
                                        <p:tgtEl>
                                          <p:spTgt spid="7"/>
                                        </p:tgtEl>
                                      </p:cBhvr>
                                    </p:cmd>
                                  </p:childTnLst>
                                </p:cTn>
                              </p:par>
                            </p:childTnLst>
                          </p:cTn>
                        </p:par>
                      </p:childTnLst>
                    </p:cTn>
                  </p:par>
                </p:childTnLst>
              </p:cTn>
              <p:nextCondLst>
                <p:cond evt="onClick" delay="0">
                  <p:tgtEl>
                    <p:spTgt spid="7"/>
                  </p:tgtEl>
                </p:cond>
              </p:nextCondLst>
            </p:seq>
            <p:video>
              <p:cMediaNode vol="80000">
                <p:cTn id="20" repeatCount="indefinite" fill="hold" display="0">
                  <p:stCondLst>
                    <p:cond delay="indefinite"/>
                  </p:stCondLst>
                </p:cTn>
                <p:tgtEl>
                  <p:spTgt spid="7"/>
                </p:tgtEl>
              </p:cMediaNode>
            </p:video>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838200" y="1055914"/>
            <a:ext cx="10515600" cy="5121049"/>
          </a:xfrm>
        </p:spPr>
        <p:txBody>
          <a:bodyPr/>
          <a:lstStyle/>
          <a:p>
            <a:pPr>
              <a:buFont typeface="Wingdings" panose="05000000000000000000" pitchFamily="2" charset="2"/>
              <a:buChar char="v"/>
            </a:pPr>
            <a:r>
              <a:rPr lang="en-US" sz="3200" dirty="0"/>
              <a:t> ROS nodes</a:t>
            </a:r>
          </a:p>
          <a:p>
            <a:pPr>
              <a:buFont typeface="Wingdings" panose="05000000000000000000" pitchFamily="2" charset="2"/>
              <a:buChar char="v"/>
            </a:pPr>
            <a:r>
              <a:rPr lang="en-US" sz="3200" dirty="0"/>
              <a:t> Topic publisher and subscriber</a:t>
            </a:r>
          </a:p>
          <a:p>
            <a:pPr>
              <a:buFont typeface="Wingdings" panose="05000000000000000000" pitchFamily="2" charset="2"/>
              <a:buChar char="v"/>
            </a:pPr>
            <a:r>
              <a:rPr lang="en-US" sz="3200" dirty="0"/>
              <a:t> Customized message type</a:t>
            </a:r>
          </a:p>
          <a:p>
            <a:pPr>
              <a:buFont typeface="Wingdings" panose="05000000000000000000" pitchFamily="2" charset="2"/>
              <a:buChar char="v"/>
            </a:pPr>
            <a:r>
              <a:rPr lang="en-US" sz="3200" dirty="0"/>
              <a:t> Image processing—</a:t>
            </a:r>
            <a:r>
              <a:rPr lang="en-US" sz="3200" dirty="0" err="1"/>
              <a:t>OpenCV</a:t>
            </a:r>
            <a:r>
              <a:rPr lang="en-US" sz="3200" dirty="0"/>
              <a:t> </a:t>
            </a:r>
          </a:p>
          <a:p>
            <a:pPr>
              <a:buFont typeface="Wingdings" panose="05000000000000000000" pitchFamily="2" charset="2"/>
              <a:buChar char="v"/>
            </a:pPr>
            <a:r>
              <a:rPr lang="en-US" sz="3200" dirty="0"/>
              <a:t> UR5 &amp; UR3 motion planning—</a:t>
            </a:r>
            <a:r>
              <a:rPr lang="en-US" sz="3200" dirty="0" err="1"/>
              <a:t>Rvitz</a:t>
            </a:r>
            <a:r>
              <a:rPr lang="en-US" sz="3200" dirty="0"/>
              <a:t>, </a:t>
            </a:r>
            <a:r>
              <a:rPr lang="en-US" sz="3200" dirty="0" err="1"/>
              <a:t>MoveIt</a:t>
            </a:r>
            <a:r>
              <a:rPr lang="en-US" sz="3200" dirty="0"/>
              <a:t>! </a:t>
            </a:r>
          </a:p>
          <a:p>
            <a:pPr>
              <a:buFont typeface="Wingdings" panose="05000000000000000000" pitchFamily="2" charset="2"/>
              <a:buChar char="v"/>
            </a:pPr>
            <a:r>
              <a:rPr lang="en-US" sz="3200" dirty="0"/>
              <a:t> Gazebo plugins</a:t>
            </a:r>
          </a:p>
          <a:p>
            <a:pPr>
              <a:buFont typeface="Wingdings" panose="05000000000000000000" pitchFamily="2" charset="2"/>
              <a:buChar char="v"/>
            </a:pPr>
            <a:r>
              <a:rPr lang="en-US" sz="3200" dirty="0"/>
              <a:t> Tools: </a:t>
            </a:r>
            <a:r>
              <a:rPr lang="en-US" sz="3200" dirty="0" err="1"/>
              <a:t>roslaunch</a:t>
            </a:r>
            <a:r>
              <a:rPr lang="en-US" sz="3200" dirty="0"/>
              <a:t>, </a:t>
            </a:r>
            <a:r>
              <a:rPr lang="en-US" sz="3200" dirty="0" err="1"/>
              <a:t>rostopic</a:t>
            </a:r>
            <a:r>
              <a:rPr lang="en-US" sz="3200" dirty="0"/>
              <a:t>, </a:t>
            </a:r>
            <a:r>
              <a:rPr lang="en-US" sz="3200" dirty="0" err="1"/>
              <a:t>rosservice</a:t>
            </a:r>
            <a:r>
              <a:rPr lang="en-US" sz="3200" dirty="0"/>
              <a:t>, </a:t>
            </a:r>
            <a:r>
              <a:rPr lang="en-US" sz="3200" dirty="0" err="1"/>
              <a:t>rqt</a:t>
            </a:r>
            <a:r>
              <a:rPr lang="en-US" sz="3200" dirty="0"/>
              <a:t> graph, </a:t>
            </a:r>
            <a:r>
              <a:rPr lang="en-US" sz="3200" dirty="0" err="1"/>
              <a:t>rqt</a:t>
            </a:r>
            <a:r>
              <a:rPr lang="en-US" sz="3200" dirty="0"/>
              <a:t> plot</a:t>
            </a:r>
          </a:p>
          <a:p>
            <a:endParaRPr lang="en-US" dirty="0"/>
          </a:p>
          <a:p>
            <a:endParaRPr lang="en-US" dirty="0"/>
          </a:p>
        </p:txBody>
      </p:sp>
      <p:sp>
        <p:nvSpPr>
          <p:cNvPr id="4" name="Slide Number Placeholder 3"/>
          <p:cNvSpPr>
            <a:spLocks noGrp="1"/>
          </p:cNvSpPr>
          <p:nvPr>
            <p:ph type="sldNum" sz="quarter" idx="12"/>
          </p:nvPr>
        </p:nvSpPr>
        <p:spPr/>
        <p:txBody>
          <a:bodyPr/>
          <a:lstStyle/>
          <a:p>
            <a:fld id="{4CE24B5E-4141-4771-81FC-2DD433FEA67D}" type="slidenum">
              <a:rPr lang="en-US" smtClean="0"/>
              <a:t>2</a:t>
            </a:fld>
            <a:endParaRPr lang="en-US"/>
          </a:p>
        </p:txBody>
      </p:sp>
      <p:sp>
        <p:nvSpPr>
          <p:cNvPr id="5" name="Title 1"/>
          <p:cNvSpPr txBox="1">
            <a:spLocks/>
          </p:cNvSpPr>
          <p:nvPr/>
        </p:nvSpPr>
        <p:spPr>
          <a:xfrm>
            <a:off x="838200" y="365126"/>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ROS &amp; Programming </a:t>
            </a:r>
          </a:p>
        </p:txBody>
      </p:sp>
    </p:spTree>
    <p:extLst>
      <p:ext uri="{BB962C8B-B14F-4D97-AF65-F5344CB8AC3E}">
        <p14:creationId xmlns:p14="http://schemas.microsoft.com/office/powerpoint/2010/main" val="16692654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3</a:t>
            </a:fld>
            <a:endParaRPr lang="en-US"/>
          </a:p>
        </p:txBody>
      </p:sp>
      <p:pic>
        <p:nvPicPr>
          <p:cNvPr id="2" name="midterm_raw">
            <a:hlinkClick r:id="" action="ppaction://media"/>
          </p:cNvPr>
          <p:cNvPicPr>
            <a:picLocks noChangeAspect="1"/>
          </p:cNvPicPr>
          <p:nvPr>
            <a:videoFile r:link="rId1"/>
            <p:extLst>
              <p:ext uri="{DAA4B4D4-6D71-4841-9C94-3DE7FCFB9230}">
                <p14:media xmlns:p14="http://schemas.microsoft.com/office/powerpoint/2010/main" r:embed="rId2">
                  <p14:trim st="3806"/>
                </p14:media>
              </p:ext>
            </p:extLst>
          </p:nvPr>
        </p:nvPicPr>
        <p:blipFill>
          <a:blip r:embed="rId5"/>
          <a:stretch>
            <a:fillRect/>
          </a:stretch>
        </p:blipFill>
        <p:spPr>
          <a:xfrm>
            <a:off x="39328" y="0"/>
            <a:ext cx="12133262" cy="6858000"/>
          </a:xfrm>
          <a:prstGeom prst="rect">
            <a:avLst/>
          </a:prstGeom>
        </p:spPr>
      </p:pic>
      <p:sp>
        <p:nvSpPr>
          <p:cNvPr id="6" name="Rectangle 5"/>
          <p:cNvSpPr/>
          <p:nvPr/>
        </p:nvSpPr>
        <p:spPr>
          <a:xfrm>
            <a:off x="39328" y="0"/>
            <a:ext cx="3057833" cy="285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3289" y="-42099"/>
            <a:ext cx="2585883" cy="369332"/>
          </a:xfrm>
          <a:prstGeom prst="rect">
            <a:avLst/>
          </a:prstGeom>
          <a:noFill/>
        </p:spPr>
        <p:txBody>
          <a:bodyPr wrap="square" rtlCol="0">
            <a:spAutoFit/>
          </a:bodyPr>
          <a:lstStyle/>
          <a:p>
            <a:r>
              <a:rPr lang="en-US" dirty="0"/>
              <a:t>Images from the USB cam</a:t>
            </a:r>
          </a:p>
        </p:txBody>
      </p:sp>
      <p:sp>
        <p:nvSpPr>
          <p:cNvPr id="7" name="Rectangle 6"/>
          <p:cNvSpPr/>
          <p:nvPr/>
        </p:nvSpPr>
        <p:spPr>
          <a:xfrm>
            <a:off x="39328" y="0"/>
            <a:ext cx="5250427" cy="5771535"/>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0840201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646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4</a:t>
            </a:fld>
            <a:endParaRPr lang="en-US"/>
          </a:p>
        </p:txBody>
      </p:sp>
      <p:sp>
        <p:nvSpPr>
          <p:cNvPr id="5" name="Title 1"/>
          <p:cNvSpPr txBox="1">
            <a:spLocks/>
          </p:cNvSpPr>
          <p:nvPr/>
        </p:nvSpPr>
        <p:spPr>
          <a:xfrm>
            <a:off x="838200" y="365126"/>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Challenges</a:t>
            </a:r>
          </a:p>
        </p:txBody>
      </p:sp>
      <p:sp>
        <p:nvSpPr>
          <p:cNvPr id="3" name="Rectangle 2"/>
          <p:cNvSpPr/>
          <p:nvPr/>
        </p:nvSpPr>
        <p:spPr>
          <a:xfrm>
            <a:off x="838200" y="1107441"/>
            <a:ext cx="10515600" cy="3046988"/>
          </a:xfrm>
          <a:prstGeom prst="rect">
            <a:avLst/>
          </a:prstGeom>
        </p:spPr>
        <p:txBody>
          <a:bodyPr wrap="square">
            <a:spAutoFit/>
          </a:bodyPr>
          <a:lstStyle/>
          <a:p>
            <a:pPr>
              <a:buFont typeface="Wingdings" panose="05000000000000000000" pitchFamily="2" charset="2"/>
              <a:buChar char="v"/>
            </a:pPr>
            <a:r>
              <a:rPr lang="en-US" sz="3200" dirty="0">
                <a:sym typeface="Wingdings" panose="05000000000000000000" pitchFamily="2" charset="2"/>
              </a:rPr>
              <a:t>Gazebo environment: moving objects and conveyor animation </a:t>
            </a:r>
          </a:p>
          <a:p>
            <a:pPr>
              <a:buFont typeface="Wingdings" panose="05000000000000000000" pitchFamily="2" charset="2"/>
              <a:buChar char="v"/>
            </a:pPr>
            <a:r>
              <a:rPr lang="en-US" sz="3200" dirty="0"/>
              <a:t>Gripper implementation </a:t>
            </a:r>
          </a:p>
          <a:p>
            <a:pPr>
              <a:buFont typeface="Wingdings" panose="05000000000000000000" pitchFamily="2" charset="2"/>
              <a:buChar char="v"/>
            </a:pPr>
            <a:r>
              <a:rPr lang="en-US" sz="3200" dirty="0">
                <a:sym typeface="Wingdings" panose="05000000000000000000" pitchFamily="2" charset="2"/>
              </a:rPr>
              <a:t>Tracking, pick &amp; place object on the conveyor</a:t>
            </a:r>
          </a:p>
          <a:p>
            <a:pPr>
              <a:buFont typeface="Wingdings" panose="05000000000000000000" pitchFamily="2" charset="2"/>
              <a:buChar char="v"/>
            </a:pPr>
            <a:r>
              <a:rPr lang="en-US" sz="3200" dirty="0">
                <a:sym typeface="Wingdings" panose="05000000000000000000" pitchFamily="2" charset="2"/>
              </a:rPr>
              <a:t> UR3 hardware implementation</a:t>
            </a:r>
          </a:p>
          <a:p>
            <a:endParaRPr lang="en-US" sz="3200" dirty="0">
              <a:sym typeface="Wingdings" panose="05000000000000000000" pitchFamily="2" charset="2"/>
            </a:endParaRPr>
          </a:p>
        </p:txBody>
      </p:sp>
    </p:spTree>
    <p:extLst>
      <p:ext uri="{BB962C8B-B14F-4D97-AF65-F5344CB8AC3E}">
        <p14:creationId xmlns:p14="http://schemas.microsoft.com/office/powerpoint/2010/main" val="26645647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5</a:t>
            </a:fld>
            <a:endParaRPr lang="en-US"/>
          </a:p>
        </p:txBody>
      </p:sp>
      <p:sp>
        <p:nvSpPr>
          <p:cNvPr id="11" name="Title 1"/>
          <p:cNvSpPr txBox="1">
            <a:spLocks/>
          </p:cNvSpPr>
          <p:nvPr/>
        </p:nvSpPr>
        <p:spPr>
          <a:xfrm>
            <a:off x="838200" y="365126"/>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Conveyor simulation</a:t>
            </a:r>
          </a:p>
        </p:txBody>
      </p:sp>
      <p:pic>
        <p:nvPicPr>
          <p:cNvPr id="3" name="Picture 2">
            <a:extLst>
              <a:ext uri="{FF2B5EF4-FFF2-40B4-BE49-F238E27FC236}">
                <a16:creationId xmlns:a16="http://schemas.microsoft.com/office/drawing/2014/main" id="{F00C5729-4347-418D-9A26-41884F0E3634}"/>
              </a:ext>
            </a:extLst>
          </p:cNvPr>
          <p:cNvPicPr>
            <a:picLocks noChangeAspect="1"/>
          </p:cNvPicPr>
          <p:nvPr/>
        </p:nvPicPr>
        <p:blipFill>
          <a:blip r:embed="rId5"/>
          <a:stretch>
            <a:fillRect/>
          </a:stretch>
        </p:blipFill>
        <p:spPr>
          <a:xfrm>
            <a:off x="266700" y="1137732"/>
            <a:ext cx="10430920" cy="833521"/>
          </a:xfrm>
          <a:prstGeom prst="rect">
            <a:avLst/>
          </a:prstGeom>
        </p:spPr>
      </p:pic>
      <p:pic>
        <p:nvPicPr>
          <p:cNvPr id="5" name="Picture 4">
            <a:extLst>
              <a:ext uri="{FF2B5EF4-FFF2-40B4-BE49-F238E27FC236}">
                <a16:creationId xmlns:a16="http://schemas.microsoft.com/office/drawing/2014/main" id="{5E7339BF-2230-455B-98D7-1900FF6D23FA}"/>
              </a:ext>
            </a:extLst>
          </p:cNvPr>
          <p:cNvPicPr>
            <a:picLocks noChangeAspect="1"/>
          </p:cNvPicPr>
          <p:nvPr/>
        </p:nvPicPr>
        <p:blipFill>
          <a:blip r:embed="rId6"/>
          <a:stretch>
            <a:fillRect/>
          </a:stretch>
        </p:blipFill>
        <p:spPr>
          <a:xfrm>
            <a:off x="266699" y="1971253"/>
            <a:ext cx="7001487" cy="1654073"/>
          </a:xfrm>
          <a:prstGeom prst="rect">
            <a:avLst/>
          </a:prstGeom>
        </p:spPr>
      </p:pic>
      <p:pic>
        <p:nvPicPr>
          <p:cNvPr id="6" name="Picture 5">
            <a:extLst>
              <a:ext uri="{FF2B5EF4-FFF2-40B4-BE49-F238E27FC236}">
                <a16:creationId xmlns:a16="http://schemas.microsoft.com/office/drawing/2014/main" id="{A06968E9-E8E9-41F5-A6D3-D1F9BCE0C459}"/>
              </a:ext>
            </a:extLst>
          </p:cNvPr>
          <p:cNvPicPr>
            <a:picLocks noChangeAspect="1"/>
          </p:cNvPicPr>
          <p:nvPr/>
        </p:nvPicPr>
        <p:blipFill>
          <a:blip r:embed="rId7"/>
          <a:stretch>
            <a:fillRect/>
          </a:stretch>
        </p:blipFill>
        <p:spPr>
          <a:xfrm>
            <a:off x="266698" y="3625326"/>
            <a:ext cx="4963309" cy="1608011"/>
          </a:xfrm>
          <a:prstGeom prst="rect">
            <a:avLst/>
          </a:prstGeom>
        </p:spPr>
      </p:pic>
      <p:pic>
        <p:nvPicPr>
          <p:cNvPr id="7" name="midterm2-2018-05-01_14.38.42">
            <a:hlinkClick r:id="" action="ppaction://media"/>
            <a:extLst>
              <a:ext uri="{FF2B5EF4-FFF2-40B4-BE49-F238E27FC236}">
                <a16:creationId xmlns:a16="http://schemas.microsoft.com/office/drawing/2014/main" id="{B8C6F21A-D7F1-419E-9179-187D89117CA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8"/>
          <a:srcRect l="17234" t="6149" r="1423" b="7710"/>
          <a:stretch/>
        </p:blipFill>
        <p:spPr>
          <a:xfrm>
            <a:off x="5230008" y="2710927"/>
            <a:ext cx="6961992" cy="4147073"/>
          </a:xfrm>
          <a:prstGeom prst="rect">
            <a:avLst/>
          </a:prstGeom>
        </p:spPr>
      </p:pic>
    </p:spTree>
    <p:extLst>
      <p:ext uri="{BB962C8B-B14F-4D97-AF65-F5344CB8AC3E}">
        <p14:creationId xmlns:p14="http://schemas.microsoft.com/office/powerpoint/2010/main" val="22745975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p:txBody>
          <a:bodyPr/>
          <a:lstStyle/>
          <a:p>
            <a:fld id="{4CE24B5E-4141-4771-81FC-2DD433FEA67D}" type="slidenum">
              <a:rPr lang="en-US" smtClean="0"/>
              <a:t>6</a:t>
            </a:fld>
            <a:endParaRPr lang="en-US"/>
          </a:p>
        </p:txBody>
      </p:sp>
      <p:sp>
        <p:nvSpPr>
          <p:cNvPr id="11" name="Title 1"/>
          <p:cNvSpPr txBox="1">
            <a:spLocks/>
          </p:cNvSpPr>
          <p:nvPr/>
        </p:nvSpPr>
        <p:spPr>
          <a:xfrm>
            <a:off x="838200" y="0"/>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Vacuum gripper implementation</a:t>
            </a:r>
          </a:p>
        </p:txBody>
      </p:sp>
      <p:pic>
        <p:nvPicPr>
          <p:cNvPr id="2" name="Picture 1">
            <a:extLst>
              <a:ext uri="{FF2B5EF4-FFF2-40B4-BE49-F238E27FC236}">
                <a16:creationId xmlns:a16="http://schemas.microsoft.com/office/drawing/2014/main" id="{D6FD1C49-6D56-410F-B961-D0FD05CEFF01}"/>
              </a:ext>
            </a:extLst>
          </p:cNvPr>
          <p:cNvPicPr>
            <a:picLocks noChangeAspect="1"/>
          </p:cNvPicPr>
          <p:nvPr/>
        </p:nvPicPr>
        <p:blipFill>
          <a:blip r:embed="rId3"/>
          <a:stretch>
            <a:fillRect/>
          </a:stretch>
        </p:blipFill>
        <p:spPr>
          <a:xfrm>
            <a:off x="268940" y="541274"/>
            <a:ext cx="6179032" cy="6316726"/>
          </a:xfrm>
          <a:prstGeom prst="rect">
            <a:avLst/>
          </a:prstGeom>
        </p:spPr>
      </p:pic>
      <p:pic>
        <p:nvPicPr>
          <p:cNvPr id="5" name="Picture 4">
            <a:extLst>
              <a:ext uri="{FF2B5EF4-FFF2-40B4-BE49-F238E27FC236}">
                <a16:creationId xmlns:a16="http://schemas.microsoft.com/office/drawing/2014/main" id="{2AC27F76-75EB-48C1-B4EE-F128AA371CD3}"/>
              </a:ext>
            </a:extLst>
          </p:cNvPr>
          <p:cNvPicPr>
            <a:picLocks noChangeAspect="1"/>
          </p:cNvPicPr>
          <p:nvPr/>
        </p:nvPicPr>
        <p:blipFill>
          <a:blip r:embed="rId4"/>
          <a:stretch>
            <a:fillRect/>
          </a:stretch>
        </p:blipFill>
        <p:spPr>
          <a:xfrm>
            <a:off x="6447972" y="1457725"/>
            <a:ext cx="5562600" cy="4483824"/>
          </a:xfrm>
          <a:prstGeom prst="rect">
            <a:avLst/>
          </a:prstGeom>
        </p:spPr>
      </p:pic>
    </p:spTree>
    <p:extLst>
      <p:ext uri="{BB962C8B-B14F-4D97-AF65-F5344CB8AC3E}">
        <p14:creationId xmlns:p14="http://schemas.microsoft.com/office/powerpoint/2010/main" val="249603594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ezgif.com-video-to-gif">
            <a:hlinkClick r:id="" action="ppaction://media"/>
            <a:extLst>
              <a:ext uri="{FF2B5EF4-FFF2-40B4-BE49-F238E27FC236}">
                <a16:creationId xmlns:a16="http://schemas.microsoft.com/office/drawing/2014/main" id="{68053DD1-C8E1-4312-9923-926A54A9B33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352152" y="-198085"/>
            <a:ext cx="12544152" cy="7056085"/>
          </a:xfrm>
          <a:prstGeom prst="rect">
            <a:avLst/>
          </a:prstGeom>
        </p:spPr>
      </p:pic>
      <p:sp>
        <p:nvSpPr>
          <p:cNvPr id="4" name="Slide Number Placeholder 3"/>
          <p:cNvSpPr>
            <a:spLocks noGrp="1"/>
          </p:cNvSpPr>
          <p:nvPr>
            <p:ph type="sldNum" sz="quarter" idx="12"/>
          </p:nvPr>
        </p:nvSpPr>
        <p:spPr/>
        <p:txBody>
          <a:bodyPr/>
          <a:lstStyle/>
          <a:p>
            <a:fld id="{4CE24B5E-4141-4771-81FC-2DD433FEA67D}" type="slidenum">
              <a:rPr lang="en-US" smtClean="0"/>
              <a:t>7</a:t>
            </a:fld>
            <a:endParaRPr lang="en-US"/>
          </a:p>
        </p:txBody>
      </p:sp>
      <p:sp>
        <p:nvSpPr>
          <p:cNvPr id="6" name="Rectangle 5"/>
          <p:cNvSpPr/>
          <p:nvPr/>
        </p:nvSpPr>
        <p:spPr>
          <a:xfrm>
            <a:off x="39328" y="0"/>
            <a:ext cx="3057833" cy="285135"/>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p:cNvSpPr txBox="1"/>
          <p:nvPr/>
        </p:nvSpPr>
        <p:spPr>
          <a:xfrm>
            <a:off x="393289" y="-42099"/>
            <a:ext cx="2585883" cy="369332"/>
          </a:xfrm>
          <a:prstGeom prst="rect">
            <a:avLst/>
          </a:prstGeom>
          <a:noFill/>
        </p:spPr>
        <p:txBody>
          <a:bodyPr wrap="square" rtlCol="0">
            <a:spAutoFit/>
          </a:bodyPr>
          <a:lstStyle/>
          <a:p>
            <a:r>
              <a:rPr lang="en-US" dirty="0"/>
              <a:t>Images from the USB cam</a:t>
            </a:r>
          </a:p>
        </p:txBody>
      </p:sp>
      <p:sp>
        <p:nvSpPr>
          <p:cNvPr id="7" name="Rectangle 6"/>
          <p:cNvSpPr/>
          <p:nvPr/>
        </p:nvSpPr>
        <p:spPr>
          <a:xfrm>
            <a:off x="39328" y="0"/>
            <a:ext cx="5250427" cy="5712311"/>
          </a:xfrm>
          <a:prstGeom prst="rect">
            <a:avLst/>
          </a:prstGeom>
          <a:noFill/>
          <a:ln w="76200">
            <a:solidFill>
              <a:srgbClr val="FFFF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412300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59134"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3" name="Picture 22">
            <a:extLst>
              <a:ext uri="{FF2B5EF4-FFF2-40B4-BE49-F238E27FC236}">
                <a16:creationId xmlns:a16="http://schemas.microsoft.com/office/drawing/2014/main" id="{A93B057B-9C8D-4BA2-84BD-F15288627CF5}"/>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rot="5400000">
            <a:off x="6317424" y="1227346"/>
            <a:ext cx="5839167" cy="4913107"/>
          </a:xfrm>
          <a:prstGeom prst="rect">
            <a:avLst/>
          </a:prstGeom>
        </p:spPr>
      </p:pic>
      <p:sp>
        <p:nvSpPr>
          <p:cNvPr id="4" name="Slide Number Placeholder 3"/>
          <p:cNvSpPr>
            <a:spLocks noGrp="1"/>
          </p:cNvSpPr>
          <p:nvPr>
            <p:ph type="sldNum" sz="quarter" idx="12"/>
          </p:nvPr>
        </p:nvSpPr>
        <p:spPr>
          <a:xfrm>
            <a:off x="9293711" y="6506499"/>
            <a:ext cx="2743200" cy="365125"/>
          </a:xfrm>
        </p:spPr>
        <p:txBody>
          <a:bodyPr/>
          <a:lstStyle/>
          <a:p>
            <a:fld id="{4CE24B5E-4141-4771-81FC-2DD433FEA67D}" type="slidenum">
              <a:rPr lang="en-US" smtClean="0"/>
              <a:t>8</a:t>
            </a:fld>
            <a:endParaRPr lang="en-US" dirty="0"/>
          </a:p>
        </p:txBody>
      </p:sp>
      <p:sp>
        <p:nvSpPr>
          <p:cNvPr id="11" name="Title 1"/>
          <p:cNvSpPr txBox="1">
            <a:spLocks/>
          </p:cNvSpPr>
          <p:nvPr/>
        </p:nvSpPr>
        <p:spPr>
          <a:xfrm>
            <a:off x="149711" y="72901"/>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UR3 hardware implementation </a:t>
            </a:r>
          </a:p>
        </p:txBody>
      </p:sp>
      <p:pic>
        <p:nvPicPr>
          <p:cNvPr id="8" name="Picture 7">
            <a:extLst>
              <a:ext uri="{FF2B5EF4-FFF2-40B4-BE49-F238E27FC236}">
                <a16:creationId xmlns:a16="http://schemas.microsoft.com/office/drawing/2014/main" id="{DAF56FF1-79F1-444C-AFDC-B386F9A7537F}"/>
              </a:ext>
            </a:extLst>
          </p:cNvPr>
          <p:cNvPicPr>
            <a:picLocks noChangeAspect="1"/>
          </p:cNvPicPr>
          <p:nvPr/>
        </p:nvPicPr>
        <p:blipFill rotWithShape="1">
          <a:blip r:embed="rId4"/>
          <a:srcRect l="15737" t="8358" r="28289" b="26777"/>
          <a:stretch/>
        </p:blipFill>
        <p:spPr>
          <a:xfrm>
            <a:off x="149711" y="1221785"/>
            <a:ext cx="6609134" cy="4924228"/>
          </a:xfrm>
          <a:prstGeom prst="rect">
            <a:avLst/>
          </a:prstGeom>
        </p:spPr>
      </p:pic>
      <p:cxnSp>
        <p:nvCxnSpPr>
          <p:cNvPr id="9" name="Straight Arrow Connector 8">
            <a:extLst>
              <a:ext uri="{FF2B5EF4-FFF2-40B4-BE49-F238E27FC236}">
                <a16:creationId xmlns:a16="http://schemas.microsoft.com/office/drawing/2014/main" id="{81CD7941-9396-4423-B456-FDDD92D8477D}"/>
              </a:ext>
            </a:extLst>
          </p:cNvPr>
          <p:cNvCxnSpPr>
            <a:cxnSpLocks/>
            <a:stCxn id="10" idx="1"/>
          </p:cNvCxnSpPr>
          <p:nvPr/>
        </p:nvCxnSpPr>
        <p:spPr>
          <a:xfrm flipH="1" flipV="1">
            <a:off x="1968649" y="3895637"/>
            <a:ext cx="2543636" cy="230833"/>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240F834-25E6-4560-80D3-446D116524AD}"/>
              </a:ext>
            </a:extLst>
          </p:cNvPr>
          <p:cNvSpPr txBox="1"/>
          <p:nvPr/>
        </p:nvSpPr>
        <p:spPr>
          <a:xfrm>
            <a:off x="4512285" y="3895637"/>
            <a:ext cx="1513259" cy="461665"/>
          </a:xfrm>
          <a:prstGeom prst="rect">
            <a:avLst/>
          </a:prstGeom>
          <a:noFill/>
        </p:spPr>
        <p:txBody>
          <a:bodyPr wrap="square" rtlCol="0">
            <a:spAutoFit/>
          </a:bodyPr>
          <a:lstStyle/>
          <a:p>
            <a:r>
              <a:rPr lang="en-US" sz="2400" dirty="0">
                <a:solidFill>
                  <a:schemeClr val="bg1"/>
                </a:solidFill>
              </a:rPr>
              <a:t>Gripper</a:t>
            </a:r>
          </a:p>
        </p:txBody>
      </p:sp>
      <p:sp>
        <p:nvSpPr>
          <p:cNvPr id="12" name="TextBox 11">
            <a:extLst>
              <a:ext uri="{FF2B5EF4-FFF2-40B4-BE49-F238E27FC236}">
                <a16:creationId xmlns:a16="http://schemas.microsoft.com/office/drawing/2014/main" id="{01FD877E-8737-49E0-A6DD-97AF088B0B69}"/>
              </a:ext>
            </a:extLst>
          </p:cNvPr>
          <p:cNvSpPr txBox="1"/>
          <p:nvPr/>
        </p:nvSpPr>
        <p:spPr>
          <a:xfrm>
            <a:off x="4490676" y="5080852"/>
            <a:ext cx="1233577" cy="461665"/>
          </a:xfrm>
          <a:prstGeom prst="rect">
            <a:avLst/>
          </a:prstGeom>
          <a:noFill/>
        </p:spPr>
        <p:txBody>
          <a:bodyPr wrap="square" rtlCol="0">
            <a:spAutoFit/>
          </a:bodyPr>
          <a:lstStyle/>
          <a:p>
            <a:r>
              <a:rPr lang="en-US" sz="2400" dirty="0">
                <a:solidFill>
                  <a:schemeClr val="bg1"/>
                </a:solidFill>
              </a:rPr>
              <a:t>camera</a:t>
            </a:r>
          </a:p>
        </p:txBody>
      </p:sp>
      <p:cxnSp>
        <p:nvCxnSpPr>
          <p:cNvPr id="13" name="Straight Arrow Connector 12">
            <a:extLst>
              <a:ext uri="{FF2B5EF4-FFF2-40B4-BE49-F238E27FC236}">
                <a16:creationId xmlns:a16="http://schemas.microsoft.com/office/drawing/2014/main" id="{432DC1AE-6B48-42DF-A72E-C2E60FA445D6}"/>
              </a:ext>
            </a:extLst>
          </p:cNvPr>
          <p:cNvCxnSpPr>
            <a:cxnSpLocks/>
            <a:stCxn id="12" idx="1"/>
          </p:cNvCxnSpPr>
          <p:nvPr/>
        </p:nvCxnSpPr>
        <p:spPr>
          <a:xfrm flipH="1" flipV="1">
            <a:off x="1141037" y="3757426"/>
            <a:ext cx="3349639" cy="1554259"/>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143180E7-7F94-49F7-881B-06EF3A792D88}"/>
              </a:ext>
            </a:extLst>
          </p:cNvPr>
          <p:cNvCxnSpPr>
            <a:cxnSpLocks/>
            <a:stCxn id="12" idx="3"/>
          </p:cNvCxnSpPr>
          <p:nvPr/>
        </p:nvCxnSpPr>
        <p:spPr>
          <a:xfrm>
            <a:off x="5724253" y="5311685"/>
            <a:ext cx="2007638" cy="621095"/>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1" name="Straight Arrow Connector 30">
            <a:extLst>
              <a:ext uri="{FF2B5EF4-FFF2-40B4-BE49-F238E27FC236}">
                <a16:creationId xmlns:a16="http://schemas.microsoft.com/office/drawing/2014/main" id="{2E9ECB3E-87B2-4DC5-92CC-49C08BD64F89}"/>
              </a:ext>
            </a:extLst>
          </p:cNvPr>
          <p:cNvCxnSpPr>
            <a:cxnSpLocks/>
          </p:cNvCxnSpPr>
          <p:nvPr/>
        </p:nvCxnSpPr>
        <p:spPr>
          <a:xfrm>
            <a:off x="5724253" y="4179006"/>
            <a:ext cx="3241215" cy="1258440"/>
          </a:xfrm>
          <a:prstGeom prst="straightConnector1">
            <a:avLst/>
          </a:prstGeom>
          <a:ln w="381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2944574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5B24B6A8-4D56-480E-9C66-A37505E40F9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972748" y="2409712"/>
            <a:ext cx="5099127" cy="3824345"/>
          </a:xfrm>
          <a:prstGeom prst="rect">
            <a:avLst/>
          </a:prstGeom>
        </p:spPr>
      </p:pic>
      <p:sp>
        <p:nvSpPr>
          <p:cNvPr id="4" name="Slide Number Placeholder 3">
            <a:extLst>
              <a:ext uri="{FF2B5EF4-FFF2-40B4-BE49-F238E27FC236}">
                <a16:creationId xmlns:a16="http://schemas.microsoft.com/office/drawing/2014/main" id="{4C573EEB-3322-410D-AF3B-0542A81AB8C6}"/>
              </a:ext>
            </a:extLst>
          </p:cNvPr>
          <p:cNvSpPr>
            <a:spLocks noGrp="1"/>
          </p:cNvSpPr>
          <p:nvPr>
            <p:ph type="sldNum" sz="quarter" idx="12"/>
          </p:nvPr>
        </p:nvSpPr>
        <p:spPr/>
        <p:txBody>
          <a:bodyPr/>
          <a:lstStyle/>
          <a:p>
            <a:fld id="{4CE24B5E-4141-4771-81FC-2DD433FEA67D}" type="slidenum">
              <a:rPr lang="en-US" smtClean="0"/>
              <a:t>9</a:t>
            </a:fld>
            <a:endParaRPr lang="en-US"/>
          </a:p>
        </p:txBody>
      </p:sp>
      <p:pic>
        <p:nvPicPr>
          <p:cNvPr id="5" name="Picture 4">
            <a:extLst>
              <a:ext uri="{FF2B5EF4-FFF2-40B4-BE49-F238E27FC236}">
                <a16:creationId xmlns:a16="http://schemas.microsoft.com/office/drawing/2014/main" id="{ED056A7F-0015-46B9-8E87-C9A9BE13A10B}"/>
              </a:ext>
            </a:extLst>
          </p:cNvPr>
          <p:cNvPicPr>
            <a:picLocks noChangeAspect="1"/>
          </p:cNvPicPr>
          <p:nvPr/>
        </p:nvPicPr>
        <p:blipFill>
          <a:blip r:embed="rId3"/>
          <a:stretch>
            <a:fillRect/>
          </a:stretch>
        </p:blipFill>
        <p:spPr>
          <a:xfrm>
            <a:off x="4774058" y="1729770"/>
            <a:ext cx="1665287" cy="807664"/>
          </a:xfrm>
          <a:prstGeom prst="rect">
            <a:avLst/>
          </a:prstGeom>
        </p:spPr>
      </p:pic>
      <p:pic>
        <p:nvPicPr>
          <p:cNvPr id="6" name="Picture 5">
            <a:extLst>
              <a:ext uri="{FF2B5EF4-FFF2-40B4-BE49-F238E27FC236}">
                <a16:creationId xmlns:a16="http://schemas.microsoft.com/office/drawing/2014/main" id="{418F6E0C-D7DE-4673-856B-9EA5B990F682}"/>
              </a:ext>
            </a:extLst>
          </p:cNvPr>
          <p:cNvPicPr>
            <a:picLocks noChangeAspect="1"/>
          </p:cNvPicPr>
          <p:nvPr/>
        </p:nvPicPr>
        <p:blipFill>
          <a:blip r:embed="rId4"/>
          <a:stretch>
            <a:fillRect/>
          </a:stretch>
        </p:blipFill>
        <p:spPr>
          <a:xfrm>
            <a:off x="8610600" y="414734"/>
            <a:ext cx="1352774" cy="1352774"/>
          </a:xfrm>
          <a:prstGeom prst="rect">
            <a:avLst/>
          </a:prstGeom>
        </p:spPr>
      </p:pic>
      <p:pic>
        <p:nvPicPr>
          <p:cNvPr id="8" name="Picture 7">
            <a:extLst>
              <a:ext uri="{FF2B5EF4-FFF2-40B4-BE49-F238E27FC236}">
                <a16:creationId xmlns:a16="http://schemas.microsoft.com/office/drawing/2014/main" id="{5969BA78-1050-4014-9946-9219EA67BD94}"/>
              </a:ext>
            </a:extLst>
          </p:cNvPr>
          <p:cNvPicPr>
            <a:picLocks noChangeAspect="1"/>
          </p:cNvPicPr>
          <p:nvPr/>
        </p:nvPicPr>
        <p:blipFill>
          <a:blip r:embed="rId5"/>
          <a:stretch>
            <a:fillRect/>
          </a:stretch>
        </p:blipFill>
        <p:spPr>
          <a:xfrm>
            <a:off x="300317" y="3248810"/>
            <a:ext cx="2528047" cy="2528047"/>
          </a:xfrm>
          <a:prstGeom prst="rect">
            <a:avLst/>
          </a:prstGeom>
        </p:spPr>
      </p:pic>
      <p:pic>
        <p:nvPicPr>
          <p:cNvPr id="12" name="Picture 11">
            <a:extLst>
              <a:ext uri="{FF2B5EF4-FFF2-40B4-BE49-F238E27FC236}">
                <a16:creationId xmlns:a16="http://schemas.microsoft.com/office/drawing/2014/main" id="{AD7C9670-31F8-4693-9AF7-2F9E7AF3CE62}"/>
              </a:ext>
            </a:extLst>
          </p:cNvPr>
          <p:cNvPicPr>
            <a:picLocks noChangeAspect="1"/>
          </p:cNvPicPr>
          <p:nvPr/>
        </p:nvPicPr>
        <p:blipFill>
          <a:blip r:embed="rId6"/>
          <a:stretch>
            <a:fillRect/>
          </a:stretch>
        </p:blipFill>
        <p:spPr>
          <a:xfrm>
            <a:off x="3746985" y="3047104"/>
            <a:ext cx="2549562" cy="2549562"/>
          </a:xfrm>
          <a:prstGeom prst="rect">
            <a:avLst/>
          </a:prstGeom>
        </p:spPr>
      </p:pic>
      <p:cxnSp>
        <p:nvCxnSpPr>
          <p:cNvPr id="14" name="Straight Arrow Connector 13">
            <a:extLst>
              <a:ext uri="{FF2B5EF4-FFF2-40B4-BE49-F238E27FC236}">
                <a16:creationId xmlns:a16="http://schemas.microsoft.com/office/drawing/2014/main" id="{01540D5F-2CF1-4D15-9549-64287213A2D3}"/>
              </a:ext>
            </a:extLst>
          </p:cNvPr>
          <p:cNvCxnSpPr/>
          <p:nvPr/>
        </p:nvCxnSpPr>
        <p:spPr>
          <a:xfrm>
            <a:off x="2936838" y="4905487"/>
            <a:ext cx="914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BFEBD259-EF04-4490-8B99-3A89B003494E}"/>
              </a:ext>
            </a:extLst>
          </p:cNvPr>
          <p:cNvCxnSpPr>
            <a:cxnSpLocks/>
          </p:cNvCxnSpPr>
          <p:nvPr/>
        </p:nvCxnSpPr>
        <p:spPr>
          <a:xfrm flipH="1">
            <a:off x="2935045" y="4702885"/>
            <a:ext cx="9161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7" name="Straight Arrow Connector 16">
            <a:extLst>
              <a:ext uri="{FF2B5EF4-FFF2-40B4-BE49-F238E27FC236}">
                <a16:creationId xmlns:a16="http://schemas.microsoft.com/office/drawing/2014/main" id="{D5C6F4B1-9A5C-48C3-B547-E041FDB61990}"/>
              </a:ext>
            </a:extLst>
          </p:cNvPr>
          <p:cNvCxnSpPr/>
          <p:nvPr/>
        </p:nvCxnSpPr>
        <p:spPr>
          <a:xfrm>
            <a:off x="5983042" y="4885765"/>
            <a:ext cx="914400"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18" name="Straight Arrow Connector 17">
            <a:extLst>
              <a:ext uri="{FF2B5EF4-FFF2-40B4-BE49-F238E27FC236}">
                <a16:creationId xmlns:a16="http://schemas.microsoft.com/office/drawing/2014/main" id="{DA9D4758-7D7B-410B-97BF-D95BEC35675B}"/>
              </a:ext>
            </a:extLst>
          </p:cNvPr>
          <p:cNvCxnSpPr>
            <a:cxnSpLocks/>
          </p:cNvCxnSpPr>
          <p:nvPr/>
        </p:nvCxnSpPr>
        <p:spPr>
          <a:xfrm flipH="1">
            <a:off x="5981249" y="4683163"/>
            <a:ext cx="916193" cy="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49A6E29D-705F-4A18-9287-C369589AE38E}"/>
              </a:ext>
            </a:extLst>
          </p:cNvPr>
          <p:cNvCxnSpPr/>
          <p:nvPr/>
        </p:nvCxnSpPr>
        <p:spPr>
          <a:xfrm flipH="1" flipV="1">
            <a:off x="6439345" y="2541972"/>
            <a:ext cx="1757982" cy="236351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ED52D71E-A2A8-441D-9222-3A9BEFD6E50B}"/>
              </a:ext>
            </a:extLst>
          </p:cNvPr>
          <p:cNvCxnSpPr/>
          <p:nvPr/>
        </p:nvCxnSpPr>
        <p:spPr>
          <a:xfrm flipV="1">
            <a:off x="2710927" y="2133602"/>
            <a:ext cx="1925619" cy="1513240"/>
          </a:xfrm>
          <a:prstGeom prst="straightConnector1">
            <a:avLst/>
          </a:prstGeom>
          <a:ln w="25400">
            <a:solidFill>
              <a:schemeClr val="tx1"/>
            </a:solidFill>
            <a:tailEnd type="triangle"/>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F7995E8E-3A1D-408B-98E7-55BDDA794D9A}"/>
              </a:ext>
            </a:extLst>
          </p:cNvPr>
          <p:cNvCxnSpPr/>
          <p:nvPr/>
        </p:nvCxnSpPr>
        <p:spPr>
          <a:xfrm flipH="1" flipV="1">
            <a:off x="9724913" y="1635162"/>
            <a:ext cx="666974" cy="902272"/>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F09991F3-8B27-4597-B2BD-417DE17A9AB7}"/>
              </a:ext>
            </a:extLst>
          </p:cNvPr>
          <p:cNvCxnSpPr>
            <a:stCxn id="5" idx="3"/>
            <a:endCxn id="6" idx="1"/>
          </p:cNvCxnSpPr>
          <p:nvPr/>
        </p:nvCxnSpPr>
        <p:spPr>
          <a:xfrm flipV="1">
            <a:off x="6439345" y="1091121"/>
            <a:ext cx="2171255" cy="1042481"/>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pic>
        <p:nvPicPr>
          <p:cNvPr id="27" name="Picture 26">
            <a:extLst>
              <a:ext uri="{FF2B5EF4-FFF2-40B4-BE49-F238E27FC236}">
                <a16:creationId xmlns:a16="http://schemas.microsoft.com/office/drawing/2014/main" id="{3CAF3831-6DFE-40BB-A147-721EBE3B775C}"/>
              </a:ext>
            </a:extLst>
          </p:cNvPr>
          <p:cNvPicPr>
            <a:picLocks noChangeAspect="1"/>
          </p:cNvPicPr>
          <p:nvPr/>
        </p:nvPicPr>
        <p:blipFill rotWithShape="1">
          <a:blip r:embed="rId7"/>
          <a:srcRect t="18957" r="60160" b="7801"/>
          <a:stretch/>
        </p:blipFill>
        <p:spPr>
          <a:xfrm>
            <a:off x="10694894" y="459768"/>
            <a:ext cx="1335741" cy="1262705"/>
          </a:xfrm>
          <a:prstGeom prst="rect">
            <a:avLst/>
          </a:prstGeom>
        </p:spPr>
      </p:pic>
      <p:cxnSp>
        <p:nvCxnSpPr>
          <p:cNvPr id="29" name="Straight Arrow Connector 28">
            <a:extLst>
              <a:ext uri="{FF2B5EF4-FFF2-40B4-BE49-F238E27FC236}">
                <a16:creationId xmlns:a16="http://schemas.microsoft.com/office/drawing/2014/main" id="{07F843E2-BA73-40DA-A38B-859F8A765351}"/>
              </a:ext>
            </a:extLst>
          </p:cNvPr>
          <p:cNvCxnSpPr>
            <a:stCxn id="6" idx="3"/>
            <a:endCxn id="27" idx="1"/>
          </p:cNvCxnSpPr>
          <p:nvPr/>
        </p:nvCxnSpPr>
        <p:spPr>
          <a:xfrm>
            <a:off x="9963374" y="1091121"/>
            <a:ext cx="731520" cy="0"/>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cxnSp>
        <p:nvCxnSpPr>
          <p:cNvPr id="30" name="Straight Arrow Connector 29">
            <a:extLst>
              <a:ext uri="{FF2B5EF4-FFF2-40B4-BE49-F238E27FC236}">
                <a16:creationId xmlns:a16="http://schemas.microsoft.com/office/drawing/2014/main" id="{E7101298-7D17-406B-ACA5-8DA44A23B5D7}"/>
              </a:ext>
            </a:extLst>
          </p:cNvPr>
          <p:cNvCxnSpPr>
            <a:cxnSpLocks/>
          </p:cNvCxnSpPr>
          <p:nvPr/>
        </p:nvCxnSpPr>
        <p:spPr>
          <a:xfrm flipV="1">
            <a:off x="10058401" y="1512869"/>
            <a:ext cx="1009687" cy="2809015"/>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pic>
        <p:nvPicPr>
          <p:cNvPr id="33" name="Picture 32">
            <a:extLst>
              <a:ext uri="{FF2B5EF4-FFF2-40B4-BE49-F238E27FC236}">
                <a16:creationId xmlns:a16="http://schemas.microsoft.com/office/drawing/2014/main" id="{F1718523-DD1E-4EA3-B665-1DCBB1A241E5}"/>
              </a:ext>
            </a:extLst>
          </p:cNvPr>
          <p:cNvPicPr>
            <a:picLocks noChangeAspect="1"/>
          </p:cNvPicPr>
          <p:nvPr/>
        </p:nvPicPr>
        <p:blipFill>
          <a:blip r:embed="rId8"/>
          <a:stretch>
            <a:fillRect/>
          </a:stretch>
        </p:blipFill>
        <p:spPr>
          <a:xfrm>
            <a:off x="4369905" y="5487938"/>
            <a:ext cx="1236796" cy="1236796"/>
          </a:xfrm>
          <a:prstGeom prst="rect">
            <a:avLst/>
          </a:prstGeom>
        </p:spPr>
      </p:pic>
      <p:cxnSp>
        <p:nvCxnSpPr>
          <p:cNvPr id="36" name="Straight Arrow Connector 35">
            <a:extLst>
              <a:ext uri="{FF2B5EF4-FFF2-40B4-BE49-F238E27FC236}">
                <a16:creationId xmlns:a16="http://schemas.microsoft.com/office/drawing/2014/main" id="{8A8EF707-CECB-4FDE-A3DB-EBD4C4415E65}"/>
              </a:ext>
            </a:extLst>
          </p:cNvPr>
          <p:cNvCxnSpPr>
            <a:cxnSpLocks/>
          </p:cNvCxnSpPr>
          <p:nvPr/>
        </p:nvCxnSpPr>
        <p:spPr>
          <a:xfrm flipH="1">
            <a:off x="5749499" y="4480562"/>
            <a:ext cx="4579636" cy="1625774"/>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8AA5517-5557-4BA5-A534-6A31B426BD42}"/>
              </a:ext>
            </a:extLst>
          </p:cNvPr>
          <p:cNvCxnSpPr>
            <a:stCxn id="33" idx="1"/>
          </p:cNvCxnSpPr>
          <p:nvPr/>
        </p:nvCxnSpPr>
        <p:spPr>
          <a:xfrm flipH="1" flipV="1">
            <a:off x="2828364" y="5293449"/>
            <a:ext cx="1541541" cy="812887"/>
          </a:xfrm>
          <a:prstGeom prst="straightConnector1">
            <a:avLst/>
          </a:prstGeom>
          <a:ln w="25400">
            <a:tailEnd type="triangle"/>
          </a:ln>
        </p:spPr>
        <p:style>
          <a:lnRef idx="1">
            <a:schemeClr val="dk1"/>
          </a:lnRef>
          <a:fillRef idx="0">
            <a:schemeClr val="dk1"/>
          </a:fillRef>
          <a:effectRef idx="0">
            <a:schemeClr val="dk1"/>
          </a:effectRef>
          <a:fontRef idx="minor">
            <a:schemeClr val="tx1"/>
          </a:fontRef>
        </p:style>
      </p:cxnSp>
      <p:sp>
        <p:nvSpPr>
          <p:cNvPr id="40" name="TextBox 39">
            <a:extLst>
              <a:ext uri="{FF2B5EF4-FFF2-40B4-BE49-F238E27FC236}">
                <a16:creationId xmlns:a16="http://schemas.microsoft.com/office/drawing/2014/main" id="{CF4671F4-E73C-44B2-BE81-CC63DCDAD11B}"/>
              </a:ext>
            </a:extLst>
          </p:cNvPr>
          <p:cNvSpPr txBox="1"/>
          <p:nvPr/>
        </p:nvSpPr>
        <p:spPr>
          <a:xfrm>
            <a:off x="4077499" y="5227334"/>
            <a:ext cx="1670009" cy="369332"/>
          </a:xfrm>
          <a:prstGeom prst="rect">
            <a:avLst/>
          </a:prstGeom>
          <a:noFill/>
        </p:spPr>
        <p:txBody>
          <a:bodyPr wrap="none" rtlCol="0">
            <a:spAutoFit/>
          </a:bodyPr>
          <a:lstStyle/>
          <a:p>
            <a:r>
              <a:rPr lang="en-US" dirty="0"/>
              <a:t>Wireless Router</a:t>
            </a:r>
          </a:p>
        </p:txBody>
      </p:sp>
      <p:sp>
        <p:nvSpPr>
          <p:cNvPr id="42" name="TextBox 41">
            <a:extLst>
              <a:ext uri="{FF2B5EF4-FFF2-40B4-BE49-F238E27FC236}">
                <a16:creationId xmlns:a16="http://schemas.microsoft.com/office/drawing/2014/main" id="{873F18C3-DA95-4427-9197-78A0B5B5FC3A}"/>
              </a:ext>
            </a:extLst>
          </p:cNvPr>
          <p:cNvSpPr txBox="1"/>
          <p:nvPr/>
        </p:nvSpPr>
        <p:spPr>
          <a:xfrm>
            <a:off x="1120730" y="5208508"/>
            <a:ext cx="832216" cy="369332"/>
          </a:xfrm>
          <a:prstGeom prst="rect">
            <a:avLst/>
          </a:prstGeom>
          <a:noFill/>
        </p:spPr>
        <p:txBody>
          <a:bodyPr wrap="none" rtlCol="0">
            <a:spAutoFit/>
          </a:bodyPr>
          <a:lstStyle/>
          <a:p>
            <a:r>
              <a:rPr lang="en-US" dirty="0"/>
              <a:t>Laptop</a:t>
            </a:r>
          </a:p>
        </p:txBody>
      </p:sp>
      <p:sp>
        <p:nvSpPr>
          <p:cNvPr id="43" name="TextBox 42">
            <a:extLst>
              <a:ext uri="{FF2B5EF4-FFF2-40B4-BE49-F238E27FC236}">
                <a16:creationId xmlns:a16="http://schemas.microsoft.com/office/drawing/2014/main" id="{99F4D468-3FBE-47A8-9052-FADAAE3A4FEC}"/>
              </a:ext>
            </a:extLst>
          </p:cNvPr>
          <p:cNvSpPr txBox="1"/>
          <p:nvPr/>
        </p:nvSpPr>
        <p:spPr>
          <a:xfrm>
            <a:off x="4842848" y="1321400"/>
            <a:ext cx="1515736" cy="369332"/>
          </a:xfrm>
          <a:prstGeom prst="rect">
            <a:avLst/>
          </a:prstGeom>
          <a:noFill/>
        </p:spPr>
        <p:txBody>
          <a:bodyPr wrap="none" rtlCol="0">
            <a:spAutoFit/>
          </a:bodyPr>
          <a:lstStyle/>
          <a:p>
            <a:r>
              <a:rPr lang="en-US" dirty="0"/>
              <a:t>Arduino Mega</a:t>
            </a:r>
          </a:p>
        </p:txBody>
      </p:sp>
      <p:sp>
        <p:nvSpPr>
          <p:cNvPr id="44" name="TextBox 43">
            <a:extLst>
              <a:ext uri="{FF2B5EF4-FFF2-40B4-BE49-F238E27FC236}">
                <a16:creationId xmlns:a16="http://schemas.microsoft.com/office/drawing/2014/main" id="{DC38EFC3-AF94-49DB-B22E-F21C891FCC22}"/>
              </a:ext>
            </a:extLst>
          </p:cNvPr>
          <p:cNvSpPr txBox="1"/>
          <p:nvPr/>
        </p:nvSpPr>
        <p:spPr>
          <a:xfrm>
            <a:off x="8522194" y="355695"/>
            <a:ext cx="1529586" cy="369332"/>
          </a:xfrm>
          <a:prstGeom prst="rect">
            <a:avLst/>
          </a:prstGeom>
          <a:noFill/>
        </p:spPr>
        <p:txBody>
          <a:bodyPr wrap="none" rtlCol="0">
            <a:spAutoFit/>
          </a:bodyPr>
          <a:lstStyle/>
          <a:p>
            <a:r>
              <a:rPr lang="en-US" dirty="0"/>
              <a:t>4-Channel SSR</a:t>
            </a:r>
          </a:p>
        </p:txBody>
      </p:sp>
      <p:sp>
        <p:nvSpPr>
          <p:cNvPr id="45" name="TextBox 44">
            <a:extLst>
              <a:ext uri="{FF2B5EF4-FFF2-40B4-BE49-F238E27FC236}">
                <a16:creationId xmlns:a16="http://schemas.microsoft.com/office/drawing/2014/main" id="{C0673AA5-70BF-4E42-ABD8-619A736F8E8B}"/>
              </a:ext>
            </a:extLst>
          </p:cNvPr>
          <p:cNvSpPr txBox="1"/>
          <p:nvPr/>
        </p:nvSpPr>
        <p:spPr>
          <a:xfrm>
            <a:off x="10517247" y="57515"/>
            <a:ext cx="1705788" cy="646331"/>
          </a:xfrm>
          <a:prstGeom prst="rect">
            <a:avLst/>
          </a:prstGeom>
          <a:noFill/>
        </p:spPr>
        <p:txBody>
          <a:bodyPr wrap="none" rtlCol="0">
            <a:spAutoFit/>
          </a:bodyPr>
          <a:lstStyle/>
          <a:p>
            <a:pPr algn="ctr"/>
            <a:r>
              <a:rPr lang="en-US" dirty="0"/>
              <a:t>Electromagnetic</a:t>
            </a:r>
          </a:p>
          <a:p>
            <a:pPr algn="ctr"/>
            <a:r>
              <a:rPr lang="en-US" dirty="0"/>
              <a:t> Gripper</a:t>
            </a:r>
          </a:p>
        </p:txBody>
      </p:sp>
      <p:sp>
        <p:nvSpPr>
          <p:cNvPr id="46" name="TextBox 45">
            <a:extLst>
              <a:ext uri="{FF2B5EF4-FFF2-40B4-BE49-F238E27FC236}">
                <a16:creationId xmlns:a16="http://schemas.microsoft.com/office/drawing/2014/main" id="{FDE5E27D-AE1D-404B-946F-B4928E78A64E}"/>
              </a:ext>
            </a:extLst>
          </p:cNvPr>
          <p:cNvSpPr txBox="1"/>
          <p:nvPr/>
        </p:nvSpPr>
        <p:spPr>
          <a:xfrm>
            <a:off x="4471174" y="6528361"/>
            <a:ext cx="1034257" cy="369332"/>
          </a:xfrm>
          <a:prstGeom prst="rect">
            <a:avLst/>
          </a:prstGeom>
          <a:noFill/>
        </p:spPr>
        <p:txBody>
          <a:bodyPr wrap="none" rtlCol="0">
            <a:spAutoFit/>
          </a:bodyPr>
          <a:lstStyle/>
          <a:p>
            <a:r>
              <a:rPr lang="en-US" dirty="0"/>
              <a:t>USB Cam</a:t>
            </a:r>
          </a:p>
        </p:txBody>
      </p:sp>
      <p:sp>
        <p:nvSpPr>
          <p:cNvPr id="47" name="TextBox 46">
            <a:extLst>
              <a:ext uri="{FF2B5EF4-FFF2-40B4-BE49-F238E27FC236}">
                <a16:creationId xmlns:a16="http://schemas.microsoft.com/office/drawing/2014/main" id="{7388E7A2-2746-4B78-9333-305614FF0E5C}"/>
              </a:ext>
            </a:extLst>
          </p:cNvPr>
          <p:cNvSpPr txBox="1"/>
          <p:nvPr/>
        </p:nvSpPr>
        <p:spPr>
          <a:xfrm>
            <a:off x="9020874" y="5602706"/>
            <a:ext cx="704039" cy="461665"/>
          </a:xfrm>
          <a:prstGeom prst="rect">
            <a:avLst/>
          </a:prstGeom>
          <a:noFill/>
        </p:spPr>
        <p:txBody>
          <a:bodyPr wrap="none" rtlCol="0">
            <a:spAutoFit/>
          </a:bodyPr>
          <a:lstStyle/>
          <a:p>
            <a:r>
              <a:rPr lang="en-US" sz="2400" dirty="0">
                <a:solidFill>
                  <a:schemeClr val="bg1"/>
                </a:solidFill>
              </a:rPr>
              <a:t>UR3</a:t>
            </a:r>
          </a:p>
        </p:txBody>
      </p:sp>
      <p:sp>
        <p:nvSpPr>
          <p:cNvPr id="48" name="Title 1">
            <a:extLst>
              <a:ext uri="{FF2B5EF4-FFF2-40B4-BE49-F238E27FC236}">
                <a16:creationId xmlns:a16="http://schemas.microsoft.com/office/drawing/2014/main" id="{16DAAF2C-A2A5-463B-84E0-4BB6954F7FFD}"/>
              </a:ext>
            </a:extLst>
          </p:cNvPr>
          <p:cNvSpPr txBox="1">
            <a:spLocks/>
          </p:cNvSpPr>
          <p:nvPr/>
        </p:nvSpPr>
        <p:spPr>
          <a:xfrm>
            <a:off x="149711" y="72901"/>
            <a:ext cx="10515600" cy="605836"/>
          </a:xfrm>
          <a:prstGeom prst="rect">
            <a:avLst/>
          </a:prstGeom>
        </p:spPr>
        <p:txBody>
          <a:bodyPr vert="horz" lIns="91440" tIns="45720" rIns="91440" bIns="45720" rtlCol="0" anchor="ctr">
            <a:normAutofit fontScale="90000" lnSpcReduction="10000"/>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b="1" dirty="0">
                <a:effectLst>
                  <a:outerShdw blurRad="38100" dist="38100" dir="2700000" algn="tl">
                    <a:srgbClr val="000000">
                      <a:alpha val="43137"/>
                    </a:srgbClr>
                  </a:outerShdw>
                </a:effectLst>
              </a:rPr>
              <a:t>UR3 hardware implementation </a:t>
            </a:r>
          </a:p>
        </p:txBody>
      </p:sp>
    </p:spTree>
    <p:extLst>
      <p:ext uri="{BB962C8B-B14F-4D97-AF65-F5344CB8AC3E}">
        <p14:creationId xmlns:p14="http://schemas.microsoft.com/office/powerpoint/2010/main" val="372093342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1166</TotalTime>
  <Words>661</Words>
  <Application>Microsoft Office PowerPoint</Application>
  <PresentationFormat>Widescreen</PresentationFormat>
  <Paragraphs>104</Paragraphs>
  <Slides>16</Slides>
  <Notes>12</Notes>
  <HiddenSlides>0</HiddenSlides>
  <MMClips>8</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16</vt:i4>
      </vt:variant>
    </vt:vector>
  </HeadingPairs>
  <TitlesOfParts>
    <vt:vector size="21" baseType="lpstr">
      <vt:lpstr>Arial</vt:lpstr>
      <vt:lpstr>Calibri</vt:lpstr>
      <vt:lpstr>Calibri Light</vt:lpstr>
      <vt:lpstr>Wingdings</vt:lpstr>
      <vt:lpstr>Office Theme</vt:lpstr>
      <vt:lpstr>ROS &amp; Gazebo design of an assembly line for assembling road reflectors—parts pick &amp; place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University of Houston</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Huang, Li</dc:creator>
  <cp:lastModifiedBy>HAORAN ZHAO</cp:lastModifiedBy>
  <cp:revision>138</cp:revision>
  <dcterms:created xsi:type="dcterms:W3CDTF">2018-03-30T16:08:12Z</dcterms:created>
  <dcterms:modified xsi:type="dcterms:W3CDTF">2018-05-03T20:46:52Z</dcterms:modified>
</cp:coreProperties>
</file>